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3.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74" r:id="rId5"/>
    <p:sldMasterId id="2147483861" r:id="rId6"/>
    <p:sldMasterId id="2147483876" r:id="rId7"/>
  </p:sldMasterIdLst>
  <p:notesMasterIdLst>
    <p:notesMasterId r:id="rId24"/>
  </p:notesMasterIdLst>
  <p:sldIdLst>
    <p:sldId id="268" r:id="rId8"/>
    <p:sldId id="277" r:id="rId9"/>
    <p:sldId id="295" r:id="rId10"/>
    <p:sldId id="2147480172" r:id="rId11"/>
    <p:sldId id="2147480163" r:id="rId12"/>
    <p:sldId id="2147480160" r:id="rId13"/>
    <p:sldId id="285" r:id="rId14"/>
    <p:sldId id="281" r:id="rId15"/>
    <p:sldId id="286" r:id="rId16"/>
    <p:sldId id="282" r:id="rId17"/>
    <p:sldId id="287" r:id="rId18"/>
    <p:sldId id="283" r:id="rId19"/>
    <p:sldId id="288" r:id="rId20"/>
    <p:sldId id="279" r:id="rId21"/>
    <p:sldId id="280" r:id="rId22"/>
    <p:sldId id="21474801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520B040-7E0B-D2EC-22FB-3DF562FBEE79}" name="Tim Laverty (HE/HIM)" initials="TL(" userId="S::timlav@microsoft.com::f98fdb62-c5fd-434d-8d22-4aa826077e5d" providerId="AD"/>
  <p188:author id="{0C03D29C-4D3D-AD68-3106-41FD089036B6}" name="Evan Chaki" initials="EC" userId="S::evchaki@microsoft.com::272c0634-03b9-44e7-a177-4fd8c752ee4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C3181-1661-45F6-9FE5-35A6534BD3F6}" v="1" dt="2025-04-05T23:09:10.133"/>
    <p1510:client id="{8336AB34-524A-5905-F433-8D30D529565A}" v="2" dt="2025-04-03T14:43:09.5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A4BF0-9FDC-4405-B15A-489CE2961B7D}"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EA60A-D987-4D35-BE2A-B86138A56409}" type="slidenum">
              <a:rPr lang="en-US" smtClean="0"/>
              <a:t>‹#›</a:t>
            </a:fld>
            <a:endParaRPr lang="en-US"/>
          </a:p>
        </p:txBody>
      </p:sp>
    </p:spTree>
    <p:extLst>
      <p:ext uri="{BB962C8B-B14F-4D97-AF65-F5344CB8AC3E}">
        <p14:creationId xmlns:p14="http://schemas.microsoft.com/office/powerpoint/2010/main" val="314287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CAA14-7C76-41FF-AD87-AB58CD899C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705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5CAA14-7C76-41FF-AD87-AB58CD899C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2726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0.png"/></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91565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924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2832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4127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4953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62686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24334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9243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359803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910354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610916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671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4885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565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755051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637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305783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ain Heading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4096" y="2492865"/>
            <a:ext cx="5369984" cy="1200329"/>
          </a:xfrm>
          <a:prstGeom prst="rect">
            <a:avLst/>
          </a:prstGeom>
        </p:spPr>
        <p:txBody>
          <a:bodyPr wrap="square" lIns="0"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4096" y="3976914"/>
            <a:ext cx="536998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1" name="Picture 10">
            <a:extLst>
              <a:ext uri="{FF2B5EF4-FFF2-40B4-BE49-F238E27FC236}">
                <a16:creationId xmlns:a16="http://schemas.microsoft.com/office/drawing/2014/main" id="{B34870A8-096B-91DD-CED2-1172DE97FC9B}"/>
              </a:ext>
            </a:extLst>
          </p:cNvPr>
          <p:cNvPicPr>
            <a:picLocks noChangeAspect="1"/>
          </p:cNvPicPr>
          <p:nvPr userDrawn="1"/>
        </p:nvPicPr>
        <p:blipFill rotWithShape="1">
          <a:blip r:embed="rId2"/>
          <a:srcRect l="16044" t="38278" r="32710" b="16541"/>
          <a:stretch/>
        </p:blipFill>
        <p:spPr>
          <a:xfrm>
            <a:off x="5838254" y="0"/>
            <a:ext cx="6122098" cy="6858000"/>
          </a:xfrm>
          <a:prstGeom prst="rect">
            <a:avLst/>
          </a:prstGeom>
        </p:spPr>
      </p:pic>
      <p:pic>
        <p:nvPicPr>
          <p:cNvPr id="4" name="Picture 3">
            <a:extLst>
              <a:ext uri="{FF2B5EF4-FFF2-40B4-BE49-F238E27FC236}">
                <a16:creationId xmlns:a16="http://schemas.microsoft.com/office/drawing/2014/main" id="{BC9270BC-8AF9-6CAD-35F4-A2B15E1F00EC}"/>
              </a:ext>
            </a:extLst>
          </p:cNvPr>
          <p:cNvPicPr>
            <a:picLocks noChangeAspect="1"/>
          </p:cNvPicPr>
          <p:nvPr userDrawn="1"/>
        </p:nvPicPr>
        <p:blipFill rotWithShape="1">
          <a:blip r:embed="rId3"/>
          <a:srcRect l="2053" t="1655" r="8841" b="10724"/>
          <a:stretch/>
        </p:blipFill>
        <p:spPr>
          <a:xfrm>
            <a:off x="9539647" y="0"/>
            <a:ext cx="2508540" cy="6858000"/>
          </a:xfrm>
          <a:prstGeom prst="rect">
            <a:avLst/>
          </a:prstGeom>
        </p:spPr>
      </p:pic>
      <p:pic>
        <p:nvPicPr>
          <p:cNvPr id="6" name="Picture 5">
            <a:extLst>
              <a:ext uri="{FF2B5EF4-FFF2-40B4-BE49-F238E27FC236}">
                <a16:creationId xmlns:a16="http://schemas.microsoft.com/office/drawing/2014/main" id="{2AF27983-C02E-8655-2C56-CED9E8B53639}"/>
              </a:ext>
            </a:extLst>
          </p:cNvPr>
          <p:cNvPicPr>
            <a:picLocks noChangeAspect="1"/>
          </p:cNvPicPr>
          <p:nvPr userDrawn="1"/>
        </p:nvPicPr>
        <p:blipFill rotWithShape="1">
          <a:blip r:embed="rId4"/>
          <a:srcRect l="2114" t="243" r="8585"/>
          <a:stretch/>
        </p:blipFill>
        <p:spPr>
          <a:xfrm>
            <a:off x="7855769" y="-1"/>
            <a:ext cx="1680068" cy="6841311"/>
          </a:xfrm>
          <a:prstGeom prst="rect">
            <a:avLst/>
          </a:prstGeom>
        </p:spPr>
      </p:pic>
      <p:pic>
        <p:nvPicPr>
          <p:cNvPr id="8" name="Graphic 7">
            <a:extLst>
              <a:ext uri="{FF2B5EF4-FFF2-40B4-BE49-F238E27FC236}">
                <a16:creationId xmlns:a16="http://schemas.microsoft.com/office/drawing/2014/main" id="{368DF108-91DD-620E-9D8B-0D72FD34224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696" y="6304134"/>
            <a:ext cx="446386" cy="446386"/>
          </a:xfrm>
          <a:prstGeom prst="rect">
            <a:avLst/>
          </a:prstGeom>
        </p:spPr>
      </p:pic>
      <p:sp>
        <p:nvSpPr>
          <p:cNvPr id="9" name="TextBox 8">
            <a:extLst>
              <a:ext uri="{FF2B5EF4-FFF2-40B4-BE49-F238E27FC236}">
                <a16:creationId xmlns:a16="http://schemas.microsoft.com/office/drawing/2014/main" id="{80539CCF-7ED4-603F-EF8B-A5DE9BDE8AD0}"/>
              </a:ext>
            </a:extLst>
          </p:cNvPr>
          <p:cNvSpPr txBox="1"/>
          <p:nvPr userDrawn="1"/>
        </p:nvSpPr>
        <p:spPr>
          <a:xfrm>
            <a:off x="10453708" y="6373438"/>
            <a:ext cx="960323" cy="307777"/>
          </a:xfrm>
          <a:prstGeom prst="rect">
            <a:avLst/>
          </a:prstGeom>
          <a:noFill/>
        </p:spPr>
        <p:txBody>
          <a:bodyPr wrap="square" lIns="0" tIns="0" rIns="0" bIns="0" rtlCol="0">
            <a:spAutoFit/>
          </a:bodyPr>
          <a:lstStyle/>
          <a:p>
            <a:pPr algn="l"/>
            <a:r>
              <a:rPr lang="en-US" sz="2000"/>
              <a:t>aka.ms/</a:t>
            </a:r>
          </a:p>
        </p:txBody>
      </p:sp>
      <p:cxnSp>
        <p:nvCxnSpPr>
          <p:cNvPr id="3" name="Straight Connector 2">
            <a:extLst>
              <a:ext uri="{FF2B5EF4-FFF2-40B4-BE49-F238E27FC236}">
                <a16:creationId xmlns:a16="http://schemas.microsoft.com/office/drawing/2014/main" id="{034767C8-DFC0-0050-6D98-5D4CE3B15343}"/>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77D72CA1-A428-166B-0A52-DC66AEBA255F}"/>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2" name="Text Placeholder 4">
            <a:extLst>
              <a:ext uri="{FF2B5EF4-FFF2-40B4-BE49-F238E27FC236}">
                <a16:creationId xmlns:a16="http://schemas.microsoft.com/office/drawing/2014/main" id="{BA6E015D-DD41-12AE-6EFE-08A89C58C9B1}"/>
              </a:ext>
            </a:extLst>
          </p:cNvPr>
          <p:cNvSpPr>
            <a:spLocks noGrp="1"/>
          </p:cNvSpPr>
          <p:nvPr>
            <p:ph type="body" sz="quarter" idx="14" hasCustomPrompt="1"/>
          </p:nvPr>
        </p:nvSpPr>
        <p:spPr>
          <a:xfrm>
            <a:off x="9270200" y="312944"/>
            <a:ext cx="2544882" cy="215444"/>
          </a:xfrm>
          <a:prstGeom prst="rect">
            <a:avLst/>
          </a:prstGeom>
          <a:noFill/>
        </p:spPr>
        <p:txBody>
          <a:bodyPr wrap="square" lIns="0" tIns="0" rIns="0" bIns="0">
            <a:spAutoFit/>
          </a:bodyPr>
          <a:lstStyle>
            <a:lvl1pPr marL="0" indent="0" algn="r">
              <a:spcBef>
                <a:spcPts val="0"/>
              </a:spcBef>
              <a:buNone/>
              <a:defRPr sz="1400" cap="all" spc="200" baseline="0">
                <a:solidFill>
                  <a:schemeClr val="tx1"/>
                </a:solidFill>
                <a:effectLst>
                  <a:outerShdw blurRad="530435" sx="102000" sy="102000" algn="ctr" rotWithShape="0">
                    <a:prstClr val="black">
                      <a:alpha val="90000"/>
                    </a:prstClr>
                  </a:outerShdw>
                </a:effectLst>
                <a:latin typeface="+mn-lt"/>
                <a:cs typeface="Segoe UI" panose="020B0502040204020203" pitchFamily="34" charset="0"/>
              </a:defRPr>
            </a:lvl1pPr>
          </a:lstStyle>
          <a:p>
            <a:pPr lvl="0"/>
            <a:r>
              <a:rPr lang="en-US"/>
              <a:t>PRESO VERSION</a:t>
            </a:r>
          </a:p>
        </p:txBody>
      </p:sp>
    </p:spTree>
    <p:extLst>
      <p:ext uri="{BB962C8B-B14F-4D97-AF65-F5344CB8AC3E}">
        <p14:creationId xmlns:p14="http://schemas.microsoft.com/office/powerpoint/2010/main" val="4147827731"/>
      </p:ext>
    </p:extLst>
  </p:cSld>
  <p:clrMapOvr>
    <a:masterClrMapping/>
  </p:clrMapOvr>
  <p:transition spd="slow">
    <p:push dir="u"/>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Main Heading Defau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4096" y="2492865"/>
            <a:ext cx="5369984" cy="1200329"/>
          </a:xfrm>
          <a:prstGeom prst="rect">
            <a:avLst/>
          </a:prstGeom>
        </p:spPr>
        <p:txBody>
          <a:bodyPr wrap="square" lIns="0"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4096" y="3976914"/>
            <a:ext cx="536998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1" name="Picture 10">
            <a:extLst>
              <a:ext uri="{FF2B5EF4-FFF2-40B4-BE49-F238E27FC236}">
                <a16:creationId xmlns:a16="http://schemas.microsoft.com/office/drawing/2014/main" id="{B34870A8-096B-91DD-CED2-1172DE97FC9B}"/>
              </a:ext>
            </a:extLst>
          </p:cNvPr>
          <p:cNvPicPr>
            <a:picLocks noChangeAspect="1"/>
          </p:cNvPicPr>
          <p:nvPr userDrawn="1"/>
        </p:nvPicPr>
        <p:blipFill rotWithShape="1">
          <a:blip r:embed="rId2"/>
          <a:srcRect l="16044" t="38278" r="32710" b="16541"/>
          <a:stretch/>
        </p:blipFill>
        <p:spPr>
          <a:xfrm>
            <a:off x="5838254" y="0"/>
            <a:ext cx="6122098" cy="6858000"/>
          </a:xfrm>
          <a:prstGeom prst="rect">
            <a:avLst/>
          </a:prstGeom>
        </p:spPr>
      </p:pic>
      <p:pic>
        <p:nvPicPr>
          <p:cNvPr id="4" name="Picture 3">
            <a:extLst>
              <a:ext uri="{FF2B5EF4-FFF2-40B4-BE49-F238E27FC236}">
                <a16:creationId xmlns:a16="http://schemas.microsoft.com/office/drawing/2014/main" id="{BC9270BC-8AF9-6CAD-35F4-A2B15E1F00EC}"/>
              </a:ext>
            </a:extLst>
          </p:cNvPr>
          <p:cNvPicPr>
            <a:picLocks noChangeAspect="1"/>
          </p:cNvPicPr>
          <p:nvPr userDrawn="1"/>
        </p:nvPicPr>
        <p:blipFill rotWithShape="1">
          <a:blip r:embed="rId3"/>
          <a:srcRect l="2053" t="1655" r="8841" b="10724"/>
          <a:stretch/>
        </p:blipFill>
        <p:spPr>
          <a:xfrm>
            <a:off x="9539647" y="0"/>
            <a:ext cx="2508540" cy="6858000"/>
          </a:xfrm>
          <a:prstGeom prst="rect">
            <a:avLst/>
          </a:prstGeom>
        </p:spPr>
      </p:pic>
      <p:pic>
        <p:nvPicPr>
          <p:cNvPr id="6" name="Picture 5">
            <a:extLst>
              <a:ext uri="{FF2B5EF4-FFF2-40B4-BE49-F238E27FC236}">
                <a16:creationId xmlns:a16="http://schemas.microsoft.com/office/drawing/2014/main" id="{2AF27983-C02E-8655-2C56-CED9E8B53639}"/>
              </a:ext>
            </a:extLst>
          </p:cNvPr>
          <p:cNvPicPr>
            <a:picLocks noChangeAspect="1"/>
          </p:cNvPicPr>
          <p:nvPr userDrawn="1"/>
        </p:nvPicPr>
        <p:blipFill rotWithShape="1">
          <a:blip r:embed="rId4"/>
          <a:srcRect l="2114" t="243" r="8585"/>
          <a:stretch/>
        </p:blipFill>
        <p:spPr>
          <a:xfrm>
            <a:off x="7855769" y="-1"/>
            <a:ext cx="1680068" cy="6841311"/>
          </a:xfrm>
          <a:prstGeom prst="rect">
            <a:avLst/>
          </a:prstGeom>
        </p:spPr>
      </p:pic>
      <p:pic>
        <p:nvPicPr>
          <p:cNvPr id="8" name="Graphic 7">
            <a:extLst>
              <a:ext uri="{FF2B5EF4-FFF2-40B4-BE49-F238E27FC236}">
                <a16:creationId xmlns:a16="http://schemas.microsoft.com/office/drawing/2014/main" id="{368DF108-91DD-620E-9D8B-0D72FD34224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68696" y="6304134"/>
            <a:ext cx="446386" cy="446386"/>
          </a:xfrm>
          <a:prstGeom prst="rect">
            <a:avLst/>
          </a:prstGeom>
        </p:spPr>
      </p:pic>
      <p:sp>
        <p:nvSpPr>
          <p:cNvPr id="9" name="TextBox 8">
            <a:extLst>
              <a:ext uri="{FF2B5EF4-FFF2-40B4-BE49-F238E27FC236}">
                <a16:creationId xmlns:a16="http://schemas.microsoft.com/office/drawing/2014/main" id="{80539CCF-7ED4-603F-EF8B-A5DE9BDE8AD0}"/>
              </a:ext>
            </a:extLst>
          </p:cNvPr>
          <p:cNvSpPr txBox="1"/>
          <p:nvPr userDrawn="1"/>
        </p:nvSpPr>
        <p:spPr>
          <a:xfrm>
            <a:off x="10453708" y="6373438"/>
            <a:ext cx="960323" cy="307777"/>
          </a:xfrm>
          <a:prstGeom prst="rect">
            <a:avLst/>
          </a:prstGeom>
          <a:noFill/>
        </p:spPr>
        <p:txBody>
          <a:bodyPr wrap="square" lIns="0" tIns="0" rIns="0" bIns="0" rtlCol="0">
            <a:spAutoFit/>
          </a:bodyPr>
          <a:lstStyle/>
          <a:p>
            <a:pPr algn="l"/>
            <a:r>
              <a:rPr lang="en-US" sz="2000"/>
              <a:t>aka.ms/</a:t>
            </a:r>
          </a:p>
        </p:txBody>
      </p:sp>
      <p:cxnSp>
        <p:nvCxnSpPr>
          <p:cNvPr id="3" name="Straight Connector 2">
            <a:extLst>
              <a:ext uri="{FF2B5EF4-FFF2-40B4-BE49-F238E27FC236}">
                <a16:creationId xmlns:a16="http://schemas.microsoft.com/office/drawing/2014/main" id="{034767C8-DFC0-0050-6D98-5D4CE3B15343}"/>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761E61CF-E5B0-C336-2409-8670B52F195D}"/>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86600" y="1704737"/>
            <a:ext cx="3976914" cy="3976914"/>
          </a:xfrm>
          <a:prstGeom prst="rect">
            <a:avLst/>
          </a:prstGeom>
        </p:spPr>
      </p:pic>
      <p:sp>
        <p:nvSpPr>
          <p:cNvPr id="10" name="Text Placeholder 4">
            <a:extLst>
              <a:ext uri="{FF2B5EF4-FFF2-40B4-BE49-F238E27FC236}">
                <a16:creationId xmlns:a16="http://schemas.microsoft.com/office/drawing/2014/main" id="{77D72CA1-A428-166B-0A52-DC66AEBA255F}"/>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2" name="Text Placeholder 4">
            <a:extLst>
              <a:ext uri="{FF2B5EF4-FFF2-40B4-BE49-F238E27FC236}">
                <a16:creationId xmlns:a16="http://schemas.microsoft.com/office/drawing/2014/main" id="{BA6E015D-DD41-12AE-6EFE-08A89C58C9B1}"/>
              </a:ext>
            </a:extLst>
          </p:cNvPr>
          <p:cNvSpPr>
            <a:spLocks noGrp="1"/>
          </p:cNvSpPr>
          <p:nvPr>
            <p:ph type="body" sz="quarter" idx="14" hasCustomPrompt="1"/>
          </p:nvPr>
        </p:nvSpPr>
        <p:spPr>
          <a:xfrm>
            <a:off x="9270200" y="312944"/>
            <a:ext cx="2544882" cy="215444"/>
          </a:xfrm>
          <a:prstGeom prst="rect">
            <a:avLst/>
          </a:prstGeom>
          <a:noFill/>
        </p:spPr>
        <p:txBody>
          <a:bodyPr wrap="square" lIns="0" tIns="0" rIns="0" bIns="0">
            <a:spAutoFit/>
          </a:bodyPr>
          <a:lstStyle>
            <a:lvl1pPr marL="0" indent="0" algn="r">
              <a:spcBef>
                <a:spcPts val="0"/>
              </a:spcBef>
              <a:buNone/>
              <a:defRPr sz="1400" cap="all" spc="200" baseline="0">
                <a:solidFill>
                  <a:schemeClr val="tx1"/>
                </a:solidFill>
                <a:effectLst>
                  <a:outerShdw blurRad="530435" sx="102000" sy="102000" algn="ctr" rotWithShape="0">
                    <a:prstClr val="black">
                      <a:alpha val="90000"/>
                    </a:prstClr>
                  </a:outerShdw>
                </a:effectLst>
                <a:latin typeface="+mn-lt"/>
                <a:cs typeface="Segoe UI" panose="020B0502040204020203" pitchFamily="34" charset="0"/>
              </a:defRPr>
            </a:lvl1pPr>
          </a:lstStyle>
          <a:p>
            <a:pPr lvl="0"/>
            <a:r>
              <a:rPr lang="en-US"/>
              <a:t>PRESO VERSION</a:t>
            </a:r>
          </a:p>
        </p:txBody>
      </p:sp>
    </p:spTree>
    <p:extLst>
      <p:ext uri="{BB962C8B-B14F-4D97-AF65-F5344CB8AC3E}">
        <p14:creationId xmlns:p14="http://schemas.microsoft.com/office/powerpoint/2010/main" val="1121636513"/>
      </p:ext>
    </p:extLst>
  </p:cSld>
  <p:clrMapOvr>
    <a:masterClrMapping/>
  </p:clrMapOvr>
  <p:transition spd="slow">
    <p:push dir="u"/>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ain Heading Customiz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4096" y="2492865"/>
            <a:ext cx="5369984" cy="1200329"/>
          </a:xfrm>
          <a:prstGeom prst="rect">
            <a:avLst/>
          </a:prstGeom>
        </p:spPr>
        <p:txBody>
          <a:bodyPr wrap="square" lIns="0"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04096" y="3976914"/>
            <a:ext cx="536998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368DF108-91DD-620E-9D8B-0D72FD34224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8696" y="6304134"/>
            <a:ext cx="446386" cy="446386"/>
          </a:xfrm>
          <a:prstGeom prst="rect">
            <a:avLst/>
          </a:prstGeom>
        </p:spPr>
      </p:pic>
      <p:sp>
        <p:nvSpPr>
          <p:cNvPr id="9" name="TextBox 8">
            <a:extLst>
              <a:ext uri="{FF2B5EF4-FFF2-40B4-BE49-F238E27FC236}">
                <a16:creationId xmlns:a16="http://schemas.microsoft.com/office/drawing/2014/main" id="{80539CCF-7ED4-603F-EF8B-A5DE9BDE8AD0}"/>
              </a:ext>
            </a:extLst>
          </p:cNvPr>
          <p:cNvSpPr txBox="1"/>
          <p:nvPr userDrawn="1"/>
        </p:nvSpPr>
        <p:spPr>
          <a:xfrm>
            <a:off x="10453708" y="6373438"/>
            <a:ext cx="960323" cy="307777"/>
          </a:xfrm>
          <a:prstGeom prst="rect">
            <a:avLst/>
          </a:prstGeom>
          <a:noFill/>
        </p:spPr>
        <p:txBody>
          <a:bodyPr wrap="square" lIns="0" tIns="0" rIns="0" bIns="0" rtlCol="0">
            <a:spAutoFit/>
          </a:bodyPr>
          <a:lstStyle/>
          <a:p>
            <a:pPr algn="l"/>
            <a:r>
              <a:rPr lang="en-US" sz="2000"/>
              <a:t>aka.ms/</a:t>
            </a:r>
          </a:p>
        </p:txBody>
      </p:sp>
      <p:pic>
        <p:nvPicPr>
          <p:cNvPr id="3" name="Picture 2" descr="Seattle skyline">
            <a:extLst>
              <a:ext uri="{FF2B5EF4-FFF2-40B4-BE49-F238E27FC236}">
                <a16:creationId xmlns:a16="http://schemas.microsoft.com/office/drawing/2014/main" id="{7AB7C61E-9B22-AC78-77DF-41070471483C}"/>
              </a:ext>
            </a:extLst>
          </p:cNvPr>
          <p:cNvPicPr>
            <a:picLocks noChangeAspect="1"/>
          </p:cNvPicPr>
          <p:nvPr userDrawn="1"/>
        </p:nvPicPr>
        <p:blipFill rotWithShape="1">
          <a:blip r:embed="rId4"/>
          <a:srcRect r="14394"/>
          <a:stretch/>
        </p:blipFill>
        <p:spPr bwMode="ltGray">
          <a:xfrm>
            <a:off x="6096000" y="0"/>
            <a:ext cx="5864352" cy="6858000"/>
          </a:xfrm>
          <a:prstGeom prst="rect">
            <a:avLst/>
          </a:prstGeom>
        </p:spPr>
      </p:pic>
      <p:pic>
        <p:nvPicPr>
          <p:cNvPr id="7" name="Graphic 6">
            <a:extLst>
              <a:ext uri="{FF2B5EF4-FFF2-40B4-BE49-F238E27FC236}">
                <a16:creationId xmlns:a16="http://schemas.microsoft.com/office/drawing/2014/main" id="{EA9CB09E-8792-7863-A905-208F258B729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21096" y="6456534"/>
            <a:ext cx="446386" cy="446386"/>
          </a:xfrm>
          <a:prstGeom prst="rect">
            <a:avLst/>
          </a:prstGeom>
        </p:spPr>
      </p:pic>
      <p:sp>
        <p:nvSpPr>
          <p:cNvPr id="12" name="TextBox 11">
            <a:extLst>
              <a:ext uri="{FF2B5EF4-FFF2-40B4-BE49-F238E27FC236}">
                <a16:creationId xmlns:a16="http://schemas.microsoft.com/office/drawing/2014/main" id="{C2DA5211-5403-96B8-22B5-81ABCC962F02}"/>
              </a:ext>
            </a:extLst>
          </p:cNvPr>
          <p:cNvSpPr txBox="1"/>
          <p:nvPr userDrawn="1"/>
        </p:nvSpPr>
        <p:spPr>
          <a:xfrm>
            <a:off x="10606108" y="6525838"/>
            <a:ext cx="960323" cy="307777"/>
          </a:xfrm>
          <a:prstGeom prst="rect">
            <a:avLst/>
          </a:prstGeom>
          <a:noFill/>
        </p:spPr>
        <p:txBody>
          <a:bodyPr wrap="square" lIns="0" tIns="0" rIns="0" bIns="0" rtlCol="0">
            <a:spAutoFit/>
          </a:bodyPr>
          <a:lstStyle/>
          <a:p>
            <a:pPr algn="l"/>
            <a:r>
              <a:rPr lang="en-US" sz="2000"/>
              <a:t>aka.ms/</a:t>
            </a:r>
          </a:p>
        </p:txBody>
      </p:sp>
      <p:cxnSp>
        <p:nvCxnSpPr>
          <p:cNvPr id="13" name="Straight Connector 12">
            <a:extLst>
              <a:ext uri="{FF2B5EF4-FFF2-40B4-BE49-F238E27FC236}">
                <a16:creationId xmlns:a16="http://schemas.microsoft.com/office/drawing/2014/main" id="{9342672A-EFE0-4B4E-60DA-4935B6AFDC3A}"/>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8D2303F8-B984-4F53-C8C4-F7D3FFFC086B}"/>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075598780"/>
      </p:ext>
    </p:extLst>
  </p:cSld>
  <p:clrMapOvr>
    <a:masterClrMapping/>
  </p:clrMapOvr>
  <p:transition spd="slow">
    <p:push dir="u"/>
  </p:transition>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ub Heading Plain">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3152001"/>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2" name="Text Placeholder 4">
            <a:extLst>
              <a:ext uri="{FF2B5EF4-FFF2-40B4-BE49-F238E27FC236}">
                <a16:creationId xmlns:a16="http://schemas.microsoft.com/office/drawing/2014/main" id="{4B2C61B7-B9AF-A9D8-43CE-422CD1303A6B}"/>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30169015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ub Heading With Subtext">
    <p:bg>
      <p:bgPr>
        <a:solidFill>
          <a:schemeClr val="bg2">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775" y="2979778"/>
            <a:ext cx="9144000" cy="553998"/>
          </a:xfrm>
          <a:prstGeom prst="rect">
            <a:avLst/>
          </a:prstGeom>
          <a:noFill/>
        </p:spPr>
        <p:txBody>
          <a:bodyPr lIns="0" tIns="0" rIns="0" bIns="0" anchor="b" anchorCtr="0">
            <a:spAutoFit/>
          </a:bodyPr>
          <a:lstStyle>
            <a:lvl1pPr>
              <a:defRPr sz="3600" spc="-50" baseline="0">
                <a:solidFill>
                  <a:schemeClr val="tx2"/>
                </a:solidFill>
                <a:latin typeface="+mj-lt"/>
                <a:cs typeface="Segoe UI" panose="020B0502040204020203" pitchFamily="34" charset="0"/>
              </a:defRPr>
            </a:lvl1pPr>
          </a:lstStyle>
          <a:p>
            <a:r>
              <a:rPr lang="en-US"/>
              <a:t>Main subheading information</a:t>
            </a:r>
          </a:p>
        </p:txBody>
      </p:sp>
      <p:sp>
        <p:nvSpPr>
          <p:cNvPr id="5" name="Text Placeholder 4"/>
          <p:cNvSpPr>
            <a:spLocks noGrp="1"/>
          </p:cNvSpPr>
          <p:nvPr>
            <p:ph type="body" sz="quarter" idx="12" hasCustomPrompt="1"/>
          </p:nvPr>
        </p:nvSpPr>
        <p:spPr>
          <a:xfrm>
            <a:off x="60735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Subtext information</a:t>
            </a:r>
          </a:p>
        </p:txBody>
      </p:sp>
      <p:cxnSp>
        <p:nvCxnSpPr>
          <p:cNvPr id="2" name="Straight Connector 1">
            <a:extLst>
              <a:ext uri="{FF2B5EF4-FFF2-40B4-BE49-F238E27FC236}">
                <a16:creationId xmlns:a16="http://schemas.microsoft.com/office/drawing/2014/main" id="{2E2C9C50-BD5B-8CC7-CB94-7E2798F48FFC}"/>
              </a:ext>
              <a:ext uri="{C183D7F6-B498-43B3-948B-1728B52AA6E4}">
                <adec:decorative xmlns:adec="http://schemas.microsoft.com/office/drawing/2017/decorative" val="1"/>
              </a:ext>
            </a:extLst>
          </p:cNvPr>
          <p:cNvCxnSpPr>
            <a:cxnSpLocks/>
          </p:cNvCxnSpPr>
          <p:nvPr userDrawn="1"/>
        </p:nvCxnSpPr>
        <p:spPr>
          <a:xfrm>
            <a:off x="500264" y="3873505"/>
            <a:ext cx="0" cy="908220"/>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CF3D4E4-98C1-7EA2-D9C1-25EF8C682BD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848791728"/>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 Poi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965906905"/>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2481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Key Point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4237502952"/>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Key Point Three Steps">
    <p:spTree>
      <p:nvGrpSpPr>
        <p:cNvPr id="1" name=""/>
        <p:cNvGrpSpPr/>
        <p:nvPr/>
      </p:nvGrpSpPr>
      <p:grpSpPr>
        <a:xfrm>
          <a:off x="0" y="0"/>
          <a:ext cx="0" cy="0"/>
          <a:chOff x="0" y="0"/>
          <a:chExt cx="0" cy="0"/>
        </a:xfrm>
      </p:grpSpPr>
      <p:sp>
        <p:nvSpPr>
          <p:cNvPr id="22" name="Chevron 21">
            <a:extLst>
              <a:ext uri="{FF2B5EF4-FFF2-40B4-BE49-F238E27FC236}">
                <a16:creationId xmlns:a16="http://schemas.microsoft.com/office/drawing/2014/main" id="{D5A759FA-2273-C3CD-4599-882D97932240}"/>
              </a:ext>
            </a:extLst>
          </p:cNvPr>
          <p:cNvSpPr/>
          <p:nvPr userDrawn="1"/>
        </p:nvSpPr>
        <p:spPr bwMode="auto">
          <a:xfrm>
            <a:off x="839610"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Chevron 7">
            <a:extLst>
              <a:ext uri="{FF2B5EF4-FFF2-40B4-BE49-F238E27FC236}">
                <a16:creationId xmlns:a16="http://schemas.microsoft.com/office/drawing/2014/main" id="{98F5EBE5-0361-5763-F2E3-DFCE6D0ACFAF}"/>
              </a:ext>
            </a:extLst>
          </p:cNvPr>
          <p:cNvSpPr/>
          <p:nvPr userDrawn="1"/>
        </p:nvSpPr>
        <p:spPr bwMode="auto">
          <a:xfrm>
            <a:off x="4644151"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Chevron 14">
            <a:extLst>
              <a:ext uri="{FF2B5EF4-FFF2-40B4-BE49-F238E27FC236}">
                <a16:creationId xmlns:a16="http://schemas.microsoft.com/office/drawing/2014/main" id="{0762AD25-0D3D-AB53-15B1-9027A216B556}"/>
              </a:ext>
            </a:extLst>
          </p:cNvPr>
          <p:cNvSpPr/>
          <p:nvPr userDrawn="1"/>
        </p:nvSpPr>
        <p:spPr bwMode="auto">
          <a:xfrm>
            <a:off x="8338143" y="2816160"/>
            <a:ext cx="2013213" cy="2781300"/>
          </a:xfrm>
          <a:prstGeom prst="chevron">
            <a:avLst/>
          </a:prstGeom>
          <a:solidFill>
            <a:schemeClr val="tx2">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11" name="Text Placeholder 2">
            <a:extLst>
              <a:ext uri="{FF2B5EF4-FFF2-40B4-BE49-F238E27FC236}">
                <a16:creationId xmlns:a16="http://schemas.microsoft.com/office/drawing/2014/main" id="{38ACC5D1-68CA-8997-C80B-59FA9FC293AA}"/>
              </a:ext>
            </a:extLst>
          </p:cNvPr>
          <p:cNvSpPr>
            <a:spLocks noGrp="1"/>
          </p:cNvSpPr>
          <p:nvPr>
            <p:ph type="body" sz="quarter" idx="11"/>
          </p:nvPr>
        </p:nvSpPr>
        <p:spPr>
          <a:xfrm>
            <a:off x="1268750" y="3219822"/>
            <a:ext cx="2953895"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2" name="Text Placeholder 2">
            <a:extLst>
              <a:ext uri="{FF2B5EF4-FFF2-40B4-BE49-F238E27FC236}">
                <a16:creationId xmlns:a16="http://schemas.microsoft.com/office/drawing/2014/main" id="{5244A2E7-3252-FD24-62FC-53CBB60BC684}"/>
              </a:ext>
            </a:extLst>
          </p:cNvPr>
          <p:cNvSpPr>
            <a:spLocks noGrp="1"/>
          </p:cNvSpPr>
          <p:nvPr>
            <p:ph type="body" sz="quarter" idx="14"/>
          </p:nvPr>
        </p:nvSpPr>
        <p:spPr>
          <a:xfrm>
            <a:off x="5088383" y="3219822"/>
            <a:ext cx="287044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3" name="Text Placeholder 2">
            <a:extLst>
              <a:ext uri="{FF2B5EF4-FFF2-40B4-BE49-F238E27FC236}">
                <a16:creationId xmlns:a16="http://schemas.microsoft.com/office/drawing/2014/main" id="{DF830962-7840-3855-A864-DFC8FA1AF2D1}"/>
              </a:ext>
            </a:extLst>
          </p:cNvPr>
          <p:cNvSpPr>
            <a:spLocks noGrp="1"/>
          </p:cNvSpPr>
          <p:nvPr>
            <p:ph type="body" sz="quarter" idx="15"/>
          </p:nvPr>
        </p:nvSpPr>
        <p:spPr>
          <a:xfrm>
            <a:off x="8869907" y="3219822"/>
            <a:ext cx="2961309" cy="2159529"/>
          </a:xfrm>
          <a:prstGeom prst="rect">
            <a:avLst/>
          </a:prstGeom>
        </p:spPr>
        <p:txBody>
          <a:bodyPr lIns="0" anchor="t"/>
          <a:lstStyle>
            <a:lvl1pPr marL="0" indent="0">
              <a:spcAft>
                <a:spcPts val="800"/>
              </a:spcAft>
              <a:buNone/>
              <a:defRPr/>
            </a:lvl1pPr>
          </a:lstStyle>
          <a:p>
            <a:pPr lvl="0"/>
            <a:r>
              <a:rPr lang="en-US"/>
              <a:t>Click to edit Master text styles</a:t>
            </a:r>
          </a:p>
        </p:txBody>
      </p:sp>
      <p:sp>
        <p:nvSpPr>
          <p:cNvPr id="16" name="Oval 15">
            <a:extLst>
              <a:ext uri="{FF2B5EF4-FFF2-40B4-BE49-F238E27FC236}">
                <a16:creationId xmlns:a16="http://schemas.microsoft.com/office/drawing/2014/main" id="{98C98608-048F-16AD-994B-70ED0EFDB18C}"/>
              </a:ext>
            </a:extLst>
          </p:cNvPr>
          <p:cNvSpPr/>
          <p:nvPr userDrawn="1"/>
        </p:nvSpPr>
        <p:spPr bwMode="auto">
          <a:xfrm>
            <a:off x="503854"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1</a:t>
            </a:r>
          </a:p>
        </p:txBody>
      </p:sp>
      <p:sp>
        <p:nvSpPr>
          <p:cNvPr id="17" name="TextBox 16">
            <a:extLst>
              <a:ext uri="{FF2B5EF4-FFF2-40B4-BE49-F238E27FC236}">
                <a16:creationId xmlns:a16="http://schemas.microsoft.com/office/drawing/2014/main" id="{3ECE6E20-AA39-BB88-B74D-701EB23F38B2}"/>
              </a:ext>
            </a:extLst>
          </p:cNvPr>
          <p:cNvSpPr txBox="1"/>
          <p:nvPr userDrawn="1"/>
        </p:nvSpPr>
        <p:spPr>
          <a:xfrm>
            <a:off x="832513" y="2906008"/>
            <a:ext cx="65" cy="307777"/>
          </a:xfrm>
          <a:prstGeom prst="rect">
            <a:avLst/>
          </a:prstGeom>
          <a:noFill/>
        </p:spPr>
        <p:txBody>
          <a:bodyPr wrap="none" lIns="0" tIns="0" rIns="0" bIns="0" rtlCol="0">
            <a:spAutoFit/>
          </a:bodyPr>
          <a:lstStyle/>
          <a:p>
            <a:pPr algn="l"/>
            <a:endParaRPr lang="en-US" sz="2000"/>
          </a:p>
        </p:txBody>
      </p:sp>
      <p:sp>
        <p:nvSpPr>
          <p:cNvPr id="18" name="Oval 17">
            <a:extLst>
              <a:ext uri="{FF2B5EF4-FFF2-40B4-BE49-F238E27FC236}">
                <a16:creationId xmlns:a16="http://schemas.microsoft.com/office/drawing/2014/main" id="{618E241E-5D9C-7DE5-877E-7F6A05E23F45}"/>
              </a:ext>
            </a:extLst>
          </p:cNvPr>
          <p:cNvSpPr/>
          <p:nvPr userDrawn="1"/>
        </p:nvSpPr>
        <p:spPr bwMode="auto">
          <a:xfrm>
            <a:off x="4386062" y="3810024"/>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2</a:t>
            </a:r>
          </a:p>
        </p:txBody>
      </p:sp>
      <p:sp>
        <p:nvSpPr>
          <p:cNvPr id="19" name="Oval 18">
            <a:extLst>
              <a:ext uri="{FF2B5EF4-FFF2-40B4-BE49-F238E27FC236}">
                <a16:creationId xmlns:a16="http://schemas.microsoft.com/office/drawing/2014/main" id="{1F196BB4-352D-9A9D-CDC2-DA2F88E9C908}"/>
              </a:ext>
            </a:extLst>
          </p:cNvPr>
          <p:cNvSpPr/>
          <p:nvPr userDrawn="1"/>
        </p:nvSpPr>
        <p:spPr bwMode="auto">
          <a:xfrm>
            <a:off x="8144950" y="3826311"/>
            <a:ext cx="538904" cy="538904"/>
          </a:xfrm>
          <a:prstGeom prst="ellipse">
            <a:avLst/>
          </a:prstGeom>
          <a:noFill/>
          <a:ln w="25400">
            <a:solidFill>
              <a:srgbClr val="F685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685FE"/>
                </a:solidFill>
                <a:ea typeface="Segoe UI" pitchFamily="34" charset="0"/>
                <a:cs typeface="Segoe UI" pitchFamily="34" charset="0"/>
              </a:rPr>
              <a:t>3</a:t>
            </a:r>
          </a:p>
        </p:txBody>
      </p:sp>
      <p:sp>
        <p:nvSpPr>
          <p:cNvPr id="20" name="TextBox 19">
            <a:extLst>
              <a:ext uri="{FF2B5EF4-FFF2-40B4-BE49-F238E27FC236}">
                <a16:creationId xmlns:a16="http://schemas.microsoft.com/office/drawing/2014/main" id="{D580B90E-9548-5498-4F5C-A1BA61A99ED8}"/>
              </a:ext>
            </a:extLst>
          </p:cNvPr>
          <p:cNvSpPr txBox="1"/>
          <p:nvPr userDrawn="1"/>
        </p:nvSpPr>
        <p:spPr>
          <a:xfrm>
            <a:off x="5176787" y="2796826"/>
            <a:ext cx="65" cy="307777"/>
          </a:xfrm>
          <a:prstGeom prst="rect">
            <a:avLst/>
          </a:prstGeom>
          <a:noFill/>
        </p:spPr>
        <p:txBody>
          <a:bodyPr wrap="none" lIns="0" tIns="0" rIns="0" bIns="0" rtlCol="0">
            <a:spAutoFit/>
          </a:bodyPr>
          <a:lstStyle/>
          <a:p>
            <a:pPr algn="l"/>
            <a:endParaRPr lang="en-US" sz="2000"/>
          </a:p>
        </p:txBody>
      </p:sp>
      <p:sp>
        <p:nvSpPr>
          <p:cNvPr id="21" name="TextBox 20">
            <a:extLst>
              <a:ext uri="{FF2B5EF4-FFF2-40B4-BE49-F238E27FC236}">
                <a16:creationId xmlns:a16="http://schemas.microsoft.com/office/drawing/2014/main" id="{6C1571F5-8AAF-D92D-B690-DAA186F42AB5}"/>
              </a:ext>
            </a:extLst>
          </p:cNvPr>
          <p:cNvSpPr txBox="1"/>
          <p:nvPr userDrawn="1"/>
        </p:nvSpPr>
        <p:spPr>
          <a:xfrm>
            <a:off x="791570" y="2783178"/>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3801827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additive="base">
                                        <p:cTn id="19"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 presetClass="entr" presetSubtype="2"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orizontal Key Point And Supp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1"/>
            <a:ext cx="3182027" cy="4315810"/>
          </a:xfrm>
          <a:prstGeom prst="rect">
            <a:avLst/>
          </a:prstGeom>
        </p:spPr>
        <p:txBody>
          <a:bodyPr anchor="t"/>
          <a:lstStyle>
            <a:lvl1pPr>
              <a:defRPr sz="3200">
                <a:solidFill>
                  <a:schemeClr val="tx1"/>
                </a:solidFill>
              </a:defRPr>
            </a:lvl1pPr>
          </a:lstStyle>
          <a:p>
            <a:r>
              <a:rPr lang="en-US"/>
              <a:t>Key point</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60461" y="1752600"/>
            <a:ext cx="7254865" cy="4315825"/>
          </a:xfrm>
          <a:prstGeom prst="rect">
            <a:avLst/>
          </a:prstGeom>
        </p:spPr>
        <p:txBody>
          <a:bodyPr lIns="0"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4">
            <a:extLst>
              <a:ext uri="{FF2B5EF4-FFF2-40B4-BE49-F238E27FC236}">
                <a16:creationId xmlns:a16="http://schemas.microsoft.com/office/drawing/2014/main" id="{4754F845-9B02-6663-6FA3-4CE1059C7443}"/>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747668297"/>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orizontal Key Point And Freefor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752600"/>
            <a:ext cx="3182027" cy="4315810"/>
          </a:xfrm>
          <a:prstGeom prst="rect">
            <a:avLst/>
          </a:prstGeom>
        </p:spPr>
        <p:txBody>
          <a:bodyPr anchor="t"/>
          <a:lstStyle>
            <a:lvl1pPr>
              <a:defRPr sz="3200">
                <a:solidFill>
                  <a:schemeClr val="tx1"/>
                </a:solidFill>
              </a:defRPr>
            </a:lvl1pPr>
          </a:lstStyle>
          <a:p>
            <a:r>
              <a:rPr lang="en-US"/>
              <a:t>Key point</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614565"/>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1614565"/>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4">
            <a:extLst>
              <a:ext uri="{FF2B5EF4-FFF2-40B4-BE49-F238E27FC236}">
                <a16:creationId xmlns:a16="http://schemas.microsoft.com/office/drawing/2014/main" id="{5D79A5FF-71CA-1AFF-D94C-ED7346B3CEFD}"/>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270788072"/>
      </p:ext>
    </p:extLst>
  </p:cSld>
  <p:clrMapOvr>
    <a:masterClrMapping/>
  </p:clrMapOvr>
  <p:transition spd="slow">
    <p:push dir="u"/>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1814528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oint Revers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534716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6255897" y="2512195"/>
            <a:ext cx="5347160" cy="3648763"/>
          </a:xfrm>
          <a:prstGeom prst="rect">
            <a:avLst/>
          </a:prstGeom>
          <a:solidFill>
            <a:schemeClr val="bg2">
              <a:lumMod val="40000"/>
              <a:lumOff val="60000"/>
            </a:schemeClr>
          </a:solidFill>
          <a:effectLst>
            <a:outerShdw blurRad="634362" sx="102000" sy="102000" algn="ctr" rotWithShape="0">
              <a:srgbClr val="FF40FF">
                <a:alpha val="80820"/>
              </a:srgbClr>
            </a:outerShdw>
          </a:effectLst>
        </p:spPr>
        <p:txBody>
          <a:bodyPr lIns="182880" tIns="182880" rIns="182880" bIns="182880" anchor="ctr"/>
          <a:lstStyle>
            <a:lvl1pPr marL="0" indent="0" algn="ctr">
              <a:spcAft>
                <a:spcPts val="800"/>
              </a:spcAft>
              <a:buNone/>
              <a:defRPr>
                <a:solidFill>
                  <a:schemeClr val="bg1"/>
                </a:solidFill>
              </a:defRPr>
            </a:lvl1pPr>
          </a:lstStyle>
          <a:p>
            <a:pPr lvl="0"/>
            <a:r>
              <a:rPr lang="en-US"/>
              <a:t>Click to edit Master text styles</a:t>
            </a:r>
          </a:p>
        </p:txBody>
      </p:sp>
      <p:sp>
        <p:nvSpPr>
          <p:cNvPr id="6" name="Text Placeholder 4">
            <a:extLst>
              <a:ext uri="{FF2B5EF4-FFF2-40B4-BE49-F238E27FC236}">
                <a16:creationId xmlns:a16="http://schemas.microsoft.com/office/drawing/2014/main" id="{69897D8B-A168-93B2-096D-C701D9DAC3E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23438E3-8B87-286C-C5A2-26706B409DD8}"/>
              </a:ext>
            </a:extLst>
          </p:cNvPr>
          <p:cNvSpPr>
            <a:spLocks noGrp="1"/>
          </p:cNvSpPr>
          <p:nvPr>
            <p:ph type="body" sz="quarter" idx="14" hasCustomPrompt="1"/>
          </p:nvPr>
        </p:nvSpPr>
        <p:spPr>
          <a:xfrm>
            <a:off x="726464" y="2699983"/>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8" name="Text Placeholder 2">
            <a:extLst>
              <a:ext uri="{FF2B5EF4-FFF2-40B4-BE49-F238E27FC236}">
                <a16:creationId xmlns:a16="http://schemas.microsoft.com/office/drawing/2014/main" id="{2BC204F6-1978-7B09-8D75-BA9D913423FD}"/>
              </a:ext>
            </a:extLst>
          </p:cNvPr>
          <p:cNvSpPr>
            <a:spLocks noGrp="1"/>
          </p:cNvSpPr>
          <p:nvPr>
            <p:ph type="body" sz="quarter" idx="15" hasCustomPrompt="1"/>
          </p:nvPr>
        </p:nvSpPr>
        <p:spPr>
          <a:xfrm>
            <a:off x="6413586" y="2699983"/>
            <a:ext cx="5089633" cy="323654"/>
          </a:xfrm>
          <a:prstGeom prst="rect">
            <a:avLst/>
          </a:prstGeom>
        </p:spPr>
        <p:txBody>
          <a:bodyPr lIns="0" anchor="ctr"/>
          <a:lstStyle>
            <a:lvl1pPr marL="0" indent="0" algn="ctr">
              <a:spcAft>
                <a:spcPts val="800"/>
              </a:spcAft>
              <a:buNone/>
              <a:defRPr sz="2000" cap="all" spc="200" baseline="0">
                <a:solidFill>
                  <a:schemeClr val="bg1"/>
                </a:solidFill>
              </a:defRPr>
            </a:lvl1pPr>
          </a:lstStyle>
          <a:p>
            <a:pPr lvl="0"/>
            <a:r>
              <a:rPr lang="en-US"/>
              <a:t>TO STATE</a:t>
            </a:r>
          </a:p>
        </p:txBody>
      </p:sp>
    </p:spTree>
    <p:extLst>
      <p:ext uri="{BB962C8B-B14F-4D97-AF65-F5344CB8AC3E}">
        <p14:creationId xmlns:p14="http://schemas.microsoft.com/office/powerpoint/2010/main" val="547760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bg/>
                                          </p:spTgt>
                                        </p:tgtEl>
                                        <p:attrNameLst>
                                          <p:attrName>style.visibility</p:attrName>
                                        </p:attrNameLst>
                                      </p:cBhvr>
                                      <p:to>
                                        <p:strVal val="visible"/>
                                      </p:to>
                                    </p:set>
                                    <p:animEffect transition="in" filter="fade">
                                      <p:cBhvr>
                                        <p:cTn id="20" dur="500"/>
                                        <p:tgtEl>
                                          <p:spTgt spid="3">
                                            <p:bg/>
                                          </p:spTgt>
                                        </p:tgtEl>
                                      </p:cBhvr>
                                    </p:animEffect>
                                    <p:anim calcmode="lin" valueType="num">
                                      <p:cBhvr>
                                        <p:cTn id="21" dur="500" fill="hold"/>
                                        <p:tgtEl>
                                          <p:spTgt spid="3">
                                            <p:bg/>
                                          </p:spTgt>
                                        </p:tgtEl>
                                        <p:attrNameLst>
                                          <p:attrName>ppt_x</p:attrName>
                                        </p:attrNameLst>
                                      </p:cBhvr>
                                      <p:tavLst>
                                        <p:tav tm="0">
                                          <p:val>
                                            <p:strVal val="#ppt_x"/>
                                          </p:val>
                                        </p:tav>
                                        <p:tav tm="100000">
                                          <p:val>
                                            <p:strVal val="#ppt_x"/>
                                          </p:val>
                                        </p:tav>
                                      </p:tavLst>
                                    </p:anim>
                                    <p:anim calcmode="lin" valueType="num">
                                      <p:cBhvr>
                                        <p:cTn id="22" dur="500" fill="hold"/>
                                        <p:tgtEl>
                                          <p:spTgt spid="3">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500"/>
                                        <p:tgtEl>
                                          <p:spTgt spid="3">
                                            <p:txEl>
                                              <p:pRg st="0" end="0"/>
                                            </p:txEl>
                                          </p:spTgt>
                                        </p:tgtEl>
                                      </p:cBhvr>
                                    </p:animEffect>
                                    <p:anim calcmode="lin" valueType="num">
                                      <p:cBhvr>
                                        <p:cTn id="2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oint Sho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182880" tIns="182880" rIns="18288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1451681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oint Shot Fli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a:effectLst>
            <a:outerShdw blurRad="590118" sx="102000" sy="102000" algn="ctr" rotWithShape="0">
              <a:srgbClr val="FF40FF">
                <a:alpha val="76000"/>
              </a:srgbClr>
            </a:outerShdw>
          </a:effectLst>
        </p:spPr>
        <p:txBody>
          <a:bodyPr lIns="91440" tIns="182880" rIns="9144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75000"/>
            </a:schemeClr>
          </a:solidFill>
        </p:spPr>
        <p:txBody>
          <a:bodyPr lIns="91440" tIns="182880" rIns="91440" bIns="182880" anchor="ctr"/>
          <a:lstStyle>
            <a:lvl1pPr marL="0" indent="0" algn="ctr">
              <a:spcAft>
                <a:spcPts val="800"/>
              </a:spcAft>
              <a:buNone/>
              <a:defRPr sz="2400"/>
            </a:lvl1pPr>
          </a:lstStyle>
          <a:p>
            <a:pPr lvl="0"/>
            <a:r>
              <a:rPr lang="en-US"/>
              <a:t>Click to edit Master text styles</a:t>
            </a:r>
          </a:p>
        </p:txBody>
      </p:sp>
      <p:sp>
        <p:nvSpPr>
          <p:cNvPr id="7" name="Text Placeholder 4">
            <a:extLst>
              <a:ext uri="{FF2B5EF4-FFF2-40B4-BE49-F238E27FC236}">
                <a16:creationId xmlns:a16="http://schemas.microsoft.com/office/drawing/2014/main" id="{6BBAC0CF-413B-6DF5-D3DC-1A7416481DEA}"/>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658267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oint Shot Al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5AA530B-8C59-500B-0BEB-BDC099220E91}"/>
              </a:ext>
            </a:extLst>
          </p:cNvPr>
          <p:cNvSpPr>
            <a:spLocks noGrp="1"/>
          </p:cNvSpPr>
          <p:nvPr>
            <p:ph type="body" sz="quarter" idx="14"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5892490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anim calcmode="lin" valueType="num">
                                      <p:cBhvr>
                                        <p:cTn id="8" dur="500" fill="hold"/>
                                        <p:tgtEl>
                                          <p:spTgt spid="2">
                                            <p:bg/>
                                          </p:spTgt>
                                        </p:tgtEl>
                                        <p:attrNameLst>
                                          <p:attrName>ppt_x</p:attrName>
                                        </p:attrNameLst>
                                      </p:cBhvr>
                                      <p:tavLst>
                                        <p:tav tm="0">
                                          <p:val>
                                            <p:strVal val="#ppt_x"/>
                                          </p:val>
                                        </p:tav>
                                        <p:tav tm="100000">
                                          <p:val>
                                            <p:strVal val="#ppt_x"/>
                                          </p:val>
                                        </p:tav>
                                      </p:tavLst>
                                    </p:anim>
                                    <p:anim calcmode="lin" valueType="num">
                                      <p:cBhvr>
                                        <p:cTn id="9" dur="500" fill="hold"/>
                                        <p:tgtEl>
                                          <p:spTgt spid="2">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anim calcmode="lin" valueType="num">
                                      <p:cBhvr>
                                        <p:cTn id="14"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bg/>
                                          </p:spTgt>
                                        </p:tgtEl>
                                        <p:attrNameLst>
                                          <p:attrName>style.visibility</p:attrName>
                                        </p:attrNameLst>
                                      </p:cBhvr>
                                      <p:to>
                                        <p:strVal val="visible"/>
                                      </p:to>
                                    </p:set>
                                    <p:animEffect transition="in" filter="fade">
                                      <p:cBhvr>
                                        <p:cTn id="20" dur="500"/>
                                        <p:tgtEl>
                                          <p:spTgt spid="6">
                                            <p:bg/>
                                          </p:spTgt>
                                        </p:tgtEl>
                                      </p:cBhvr>
                                    </p:animEffect>
                                    <p:anim calcmode="lin" valueType="num">
                                      <p:cBhvr>
                                        <p:cTn id="21" dur="500" fill="hold"/>
                                        <p:tgtEl>
                                          <p:spTgt spid="6">
                                            <p:bg/>
                                          </p:spTgt>
                                        </p:tgtEl>
                                        <p:attrNameLst>
                                          <p:attrName>ppt_x</p:attrName>
                                        </p:attrNameLst>
                                      </p:cBhvr>
                                      <p:tavLst>
                                        <p:tav tm="0">
                                          <p:val>
                                            <p:strVal val="#ppt_x"/>
                                          </p:val>
                                        </p:tav>
                                        <p:tav tm="100000">
                                          <p:val>
                                            <p:strVal val="#ppt_x"/>
                                          </p:val>
                                        </p:tav>
                                      </p:tavLst>
                                    </p:anim>
                                    <p:anim calcmode="lin" valueType="num">
                                      <p:cBhvr>
                                        <p:cTn id="22" dur="500" fill="hold"/>
                                        <p:tgtEl>
                                          <p:spTgt spid="6">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anim calcmode="lin" valueType="num">
                                      <p:cBhvr>
                                        <p:cTn id="2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bg/>
                                          </p:spTgt>
                                        </p:tgtEl>
                                        <p:attrNameLst>
                                          <p:attrName>style.visibility</p:attrName>
                                        </p:attrNameLst>
                                      </p:cBhvr>
                                      <p:to>
                                        <p:strVal val="visible"/>
                                      </p:to>
                                    </p:set>
                                    <p:animEffect transition="in" filter="fade">
                                      <p:cBhvr>
                                        <p:cTn id="33" dur="500"/>
                                        <p:tgtEl>
                                          <p:spTgt spid="3">
                                            <p:bg/>
                                          </p:spTgt>
                                        </p:tgtEl>
                                      </p:cBhvr>
                                    </p:animEffect>
                                    <p:anim calcmode="lin" valueType="num">
                                      <p:cBhvr>
                                        <p:cTn id="34" dur="500" fill="hold"/>
                                        <p:tgtEl>
                                          <p:spTgt spid="3">
                                            <p:bg/>
                                          </p:spTgt>
                                        </p:tgtEl>
                                        <p:attrNameLst>
                                          <p:attrName>ppt_x</p:attrName>
                                        </p:attrNameLst>
                                      </p:cBhvr>
                                      <p:tavLst>
                                        <p:tav tm="0">
                                          <p:val>
                                            <p:strVal val="#ppt_x"/>
                                          </p:val>
                                        </p:tav>
                                        <p:tav tm="100000">
                                          <p:val>
                                            <p:strVal val="#ppt_x"/>
                                          </p:val>
                                        </p:tav>
                                      </p:tavLst>
                                    </p:anim>
                                    <p:anim calcmode="lin" valueType="num">
                                      <p:cBhvr>
                                        <p:cTn id="35" dur="500" fill="hold"/>
                                        <p:tgtEl>
                                          <p:spTgt spid="3">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animEffect transition="in" filter="fade">
                                      <p:cBhvr>
                                        <p:cTn id="39" dur="500"/>
                                        <p:tgtEl>
                                          <p:spTgt spid="3">
                                            <p:txEl>
                                              <p:pRg st="0" end="0"/>
                                            </p:txEl>
                                          </p:spTgt>
                                        </p:tgtEl>
                                      </p:cBhvr>
                                    </p:animEffect>
                                    <p:anim calcmode="lin" valueType="num">
                                      <p:cBhvr>
                                        <p:cTn id="4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tmplLst>
          <p:tmpl>
            <p:tnLst>
              <p:par>
                <p:cTn presetID="42" presetClass="entr" presetSubtype="0" fill="hold" nodeType="click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uiExpand="1" build="p" animBg="1">
        <p:tmplLst>
          <p:tmpl>
            <p:tnLst>
              <p:par>
                <p:cTn presetID="42"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uiExpand="1" build="p" animBg="1">
        <p:tmplLst>
          <p:tmpl>
            <p:tnLst>
              <p:par>
                <p:cTn presetID="42"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stimonial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CC03084C-42B8-6971-F3F1-FF89EA326CB4}"/>
              </a:ext>
            </a:extLst>
          </p:cNvPr>
          <p:cNvGrpSpPr/>
          <p:nvPr userDrawn="1"/>
        </p:nvGrpSpPr>
        <p:grpSpPr>
          <a:xfrm>
            <a:off x="4314544" y="2512194"/>
            <a:ext cx="3548340" cy="2591146"/>
            <a:chOff x="603935" y="2512194"/>
            <a:chExt cx="3548340" cy="2591146"/>
          </a:xfrm>
        </p:grpSpPr>
        <p:sp>
          <p:nvSpPr>
            <p:cNvPr id="18" name="Rounded Rectangle 17">
              <a:extLst>
                <a:ext uri="{FF2B5EF4-FFF2-40B4-BE49-F238E27FC236}">
                  <a16:creationId xmlns:a16="http://schemas.microsoft.com/office/drawing/2014/main" id="{F72A4F79-EC18-6EA9-3D6F-A92CE943B4FE}"/>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9" name="Right Triangle 18">
              <a:extLst>
                <a:ext uri="{FF2B5EF4-FFF2-40B4-BE49-F238E27FC236}">
                  <a16:creationId xmlns:a16="http://schemas.microsoft.com/office/drawing/2014/main" id="{B2B62509-14BD-3A6A-FFE8-6D135F4BFD6A}"/>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95447D96-6F11-B6CB-FD0F-49BC256F33C6}"/>
              </a:ext>
            </a:extLst>
          </p:cNvPr>
          <p:cNvGrpSpPr/>
          <p:nvPr userDrawn="1"/>
        </p:nvGrpSpPr>
        <p:grpSpPr>
          <a:xfrm>
            <a:off x="8025153" y="2512194"/>
            <a:ext cx="3548340" cy="2591146"/>
            <a:chOff x="603935" y="2512194"/>
            <a:chExt cx="3548340" cy="2591146"/>
          </a:xfrm>
        </p:grpSpPr>
        <p:sp>
          <p:nvSpPr>
            <p:cNvPr id="21" name="Rounded Rectangle 20">
              <a:extLst>
                <a:ext uri="{FF2B5EF4-FFF2-40B4-BE49-F238E27FC236}">
                  <a16:creationId xmlns:a16="http://schemas.microsoft.com/office/drawing/2014/main" id="{32015933-957D-AB4F-9E26-B51FEF35A03F}"/>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2" name="Right Triangle 21">
              <a:extLst>
                <a:ext uri="{FF2B5EF4-FFF2-40B4-BE49-F238E27FC236}">
                  <a16:creationId xmlns:a16="http://schemas.microsoft.com/office/drawing/2014/main" id="{0D7AE92B-13A4-1DFC-D9DA-74446C3EF2FC}"/>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F4DA2CA-0A4F-5F03-BA5D-850A6F28CDB5}"/>
              </a:ext>
            </a:extLst>
          </p:cNvPr>
          <p:cNvGrpSpPr/>
          <p:nvPr userDrawn="1"/>
        </p:nvGrpSpPr>
        <p:grpSpPr>
          <a:xfrm>
            <a:off x="603935" y="2512194"/>
            <a:ext cx="3548340" cy="2591146"/>
            <a:chOff x="603935" y="2512194"/>
            <a:chExt cx="3548340" cy="2591146"/>
          </a:xfrm>
        </p:grpSpPr>
        <p:sp>
          <p:nvSpPr>
            <p:cNvPr id="12" name="Rounded Rectangle 11">
              <a:extLst>
                <a:ext uri="{FF2B5EF4-FFF2-40B4-BE49-F238E27FC236}">
                  <a16:creationId xmlns:a16="http://schemas.microsoft.com/office/drawing/2014/main" id="{52F5AF32-A0FF-14FA-8325-E37C80241F8D}"/>
                </a:ext>
              </a:extLst>
            </p:cNvPr>
            <p:cNvSpPr/>
            <p:nvPr userDrawn="1"/>
          </p:nvSpPr>
          <p:spPr bwMode="auto">
            <a:xfrm>
              <a:off x="603935" y="2512194"/>
              <a:ext cx="3548340" cy="2059806"/>
            </a:xfrm>
            <a:prstGeom prst="roundRect">
              <a:avLst>
                <a:gd name="adj" fmla="val 9347"/>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 name="Right Triangle 14">
              <a:extLst>
                <a:ext uri="{FF2B5EF4-FFF2-40B4-BE49-F238E27FC236}">
                  <a16:creationId xmlns:a16="http://schemas.microsoft.com/office/drawing/2014/main" id="{547700D9-A36E-67DB-71A4-DA00729322A8}"/>
                </a:ext>
              </a:extLst>
            </p:cNvPr>
            <p:cNvSpPr/>
            <p:nvPr userDrawn="1"/>
          </p:nvSpPr>
          <p:spPr bwMode="auto">
            <a:xfrm rot="10800000">
              <a:off x="2112435" y="4572000"/>
              <a:ext cx="531340" cy="531340"/>
            </a:xfrm>
            <a:prstGeom prst="rtTriangl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Key point</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 Placeholder 2">
            <a:extLst>
              <a:ext uri="{FF2B5EF4-FFF2-40B4-BE49-F238E27FC236}">
                <a16:creationId xmlns:a16="http://schemas.microsoft.com/office/drawing/2014/main" id="{2D49D2FE-211C-65F3-44F3-B5A051FDBD5D}"/>
              </a:ext>
            </a:extLst>
          </p:cNvPr>
          <p:cNvSpPr>
            <a:spLocks noGrp="1"/>
          </p:cNvSpPr>
          <p:nvPr>
            <p:ph type="body" sz="quarter" idx="11"/>
          </p:nvPr>
        </p:nvSpPr>
        <p:spPr>
          <a:xfrm>
            <a:off x="60393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3" name="Text Placeholder 2">
            <a:extLst>
              <a:ext uri="{FF2B5EF4-FFF2-40B4-BE49-F238E27FC236}">
                <a16:creationId xmlns:a16="http://schemas.microsoft.com/office/drawing/2014/main" id="{3E0B01A4-9AA5-F94A-A0CB-1EF798043BA4}"/>
              </a:ext>
            </a:extLst>
          </p:cNvPr>
          <p:cNvSpPr>
            <a:spLocks noGrp="1"/>
          </p:cNvSpPr>
          <p:nvPr>
            <p:ph type="body" sz="quarter" idx="12"/>
          </p:nvPr>
        </p:nvSpPr>
        <p:spPr>
          <a:xfrm>
            <a:off x="8039725"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6" name="Text Placeholder 2">
            <a:extLst>
              <a:ext uri="{FF2B5EF4-FFF2-40B4-BE49-F238E27FC236}">
                <a16:creationId xmlns:a16="http://schemas.microsoft.com/office/drawing/2014/main" id="{751DA44D-27E3-12BA-5837-5E0112BEFEEE}"/>
              </a:ext>
            </a:extLst>
          </p:cNvPr>
          <p:cNvSpPr>
            <a:spLocks noGrp="1"/>
          </p:cNvSpPr>
          <p:nvPr>
            <p:ph type="body" sz="quarter" idx="13"/>
          </p:nvPr>
        </p:nvSpPr>
        <p:spPr>
          <a:xfrm>
            <a:off x="4321830" y="2512195"/>
            <a:ext cx="3548340" cy="2059805"/>
          </a:xfrm>
          <a:prstGeom prst="rect">
            <a:avLst/>
          </a:prstGeom>
          <a:no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23" name="Text Placeholder 2">
            <a:extLst>
              <a:ext uri="{FF2B5EF4-FFF2-40B4-BE49-F238E27FC236}">
                <a16:creationId xmlns:a16="http://schemas.microsoft.com/office/drawing/2014/main" id="{54A2ECB3-CADE-166F-307C-FDBE18874E2A}"/>
              </a:ext>
            </a:extLst>
          </p:cNvPr>
          <p:cNvSpPr>
            <a:spLocks noGrp="1"/>
          </p:cNvSpPr>
          <p:nvPr>
            <p:ph type="body" sz="quarter" idx="14"/>
          </p:nvPr>
        </p:nvSpPr>
        <p:spPr>
          <a:xfrm>
            <a:off x="60393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4" name="Text Placeholder 2">
            <a:extLst>
              <a:ext uri="{FF2B5EF4-FFF2-40B4-BE49-F238E27FC236}">
                <a16:creationId xmlns:a16="http://schemas.microsoft.com/office/drawing/2014/main" id="{7543AF21-09A3-FA83-6B13-F2F9B8F865EE}"/>
              </a:ext>
            </a:extLst>
          </p:cNvPr>
          <p:cNvSpPr>
            <a:spLocks noGrp="1"/>
          </p:cNvSpPr>
          <p:nvPr>
            <p:ph type="body" sz="quarter" idx="15"/>
          </p:nvPr>
        </p:nvSpPr>
        <p:spPr>
          <a:xfrm>
            <a:off x="8039725"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25" name="Text Placeholder 2">
            <a:extLst>
              <a:ext uri="{FF2B5EF4-FFF2-40B4-BE49-F238E27FC236}">
                <a16:creationId xmlns:a16="http://schemas.microsoft.com/office/drawing/2014/main" id="{4976FD6A-BDC8-C471-F22C-8AB0F9F60E96}"/>
              </a:ext>
            </a:extLst>
          </p:cNvPr>
          <p:cNvSpPr>
            <a:spLocks noGrp="1"/>
          </p:cNvSpPr>
          <p:nvPr>
            <p:ph type="body" sz="quarter" idx="16"/>
          </p:nvPr>
        </p:nvSpPr>
        <p:spPr>
          <a:xfrm>
            <a:off x="4321830" y="5113681"/>
            <a:ext cx="3548340" cy="531340"/>
          </a:xfrm>
          <a:prstGeom prst="rect">
            <a:avLst/>
          </a:prstGeom>
          <a:noFill/>
        </p:spPr>
        <p:txBody>
          <a:bodyPr lIns="182880" tIns="182880" rIns="182880" bIns="182880" anchor="ctr"/>
          <a:lstStyle>
            <a:lvl1pPr marL="0" indent="0" algn="ctr">
              <a:spcAft>
                <a:spcPts val="800"/>
              </a:spcAft>
              <a:buNone/>
              <a:defRPr sz="1500">
                <a:solidFill>
                  <a:schemeClr val="tx1"/>
                </a:solidFill>
              </a:defRPr>
            </a:lvl1pPr>
          </a:lstStyle>
          <a:p>
            <a:pPr lvl="0"/>
            <a:r>
              <a:rPr lang="en-US"/>
              <a:t>Click to edit Master text styles</a:t>
            </a:r>
          </a:p>
        </p:txBody>
      </p:sp>
      <p:sp>
        <p:nvSpPr>
          <p:cNvPr id="7" name="Text Placeholder 4">
            <a:extLst>
              <a:ext uri="{FF2B5EF4-FFF2-40B4-BE49-F238E27FC236}">
                <a16:creationId xmlns:a16="http://schemas.microsoft.com/office/drawing/2014/main" id="{53952028-C862-945E-795F-218D53017944}"/>
              </a:ext>
            </a:extLst>
          </p:cNvPr>
          <p:cNvSpPr>
            <a:spLocks noGrp="1"/>
          </p:cNvSpPr>
          <p:nvPr>
            <p:ph type="body" sz="quarter" idx="17"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6093698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anim calcmode="lin" valueType="num">
                                      <p:cBhvr>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anim calcmode="lin" valueType="num">
                                      <p:cBhvr>
                                        <p:cTn id="2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anim calcmode="lin" valueType="num">
                                      <p:cBhvr>
                                        <p:cTn id="32" dur="500" fill="hold"/>
                                        <p:tgtEl>
                                          <p:spTgt spid="20"/>
                                        </p:tgtEl>
                                        <p:attrNameLst>
                                          <p:attrName>ppt_x</p:attrName>
                                        </p:attrNameLst>
                                      </p:cBhvr>
                                      <p:tavLst>
                                        <p:tav tm="0">
                                          <p:val>
                                            <p:strVal val="#ppt_x"/>
                                          </p:val>
                                        </p:tav>
                                        <p:tav tm="100000">
                                          <p:val>
                                            <p:strVal val="#ppt_x"/>
                                          </p:val>
                                        </p:tav>
                                      </p:tavLst>
                                    </p:anim>
                                    <p:anim calcmode="lin" valueType="num">
                                      <p:cBhvr>
                                        <p:cTn id="33" dur="5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500"/>
                                        <p:tgtEl>
                                          <p:spTgt spid="3">
                                            <p:txEl>
                                              <p:pRg st="0" end="0"/>
                                            </p:txEl>
                                          </p:spTgt>
                                        </p:tgtEl>
                                      </p:cBhvr>
                                    </p:animEffect>
                                    <p:anim calcmode="lin" valueType="num">
                                      <p:cBhvr>
                                        <p:cTn id="3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anim calcmode="lin" valueType="num">
                      <p:cBhvr>
                        <p:cTn dur="500" fill="hold"/>
                        <p:tgtEl>
                          <p:spTgt spid="2"/>
                        </p:tgtEl>
                        <p:attrNameLst>
                          <p:attrName>ppt_x</p:attrName>
                        </p:attrNameLst>
                      </p:cBhvr>
                      <p:tavLst>
                        <p:tav tm="0">
                          <p:val>
                            <p:strVal val="#ppt_x"/>
                          </p:val>
                        </p:tav>
                        <p:tav tm="100000">
                          <p:val>
                            <p:strVal val="#ppt_x"/>
                          </p:val>
                        </p:tav>
                      </p:tavLst>
                    </p:anim>
                    <p:anim calcmode="lin" valueType="num">
                      <p:cBhvr>
                        <p:cTn dur="500" fill="hold"/>
                        <p:tgtEl>
                          <p:spTgt spid="2"/>
                        </p:tgtEl>
                        <p:attrNameLst>
                          <p:attrName>ppt_y</p:attrName>
                        </p:attrNameLst>
                      </p:cBhvr>
                      <p:tavLst>
                        <p:tav tm="0">
                          <p:val>
                            <p:strVal val="#ppt_y+.1"/>
                          </p:val>
                        </p:tav>
                        <p:tav tm="100000">
                          <p:val>
                            <p:strVal val="#ppt_y"/>
                          </p:val>
                        </p:tav>
                      </p:tavLst>
                    </p:anim>
                  </p:childTnLst>
                </p:cTn>
              </p:par>
            </p:tnLst>
          </p:tmpl>
        </p:tmplLst>
      </p:bldP>
      <p:bldP spid="3" grpId="0" build="p">
        <p:tmplLst>
          <p:tmpl lvl="1">
            <p:tnLst>
              <p:par>
                <p:cTn presetID="42"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anim calcmode="lin" valueType="num">
                      <p:cBhvr>
                        <p:cTn dur="500" fill="hold"/>
                        <p:tgtEl>
                          <p:spTgt spid="3"/>
                        </p:tgtEl>
                        <p:attrNameLst>
                          <p:attrName>ppt_x</p:attrName>
                        </p:attrNameLst>
                      </p:cBhvr>
                      <p:tavLst>
                        <p:tav tm="0">
                          <p:val>
                            <p:strVal val="#ppt_x"/>
                          </p:val>
                        </p:tav>
                        <p:tav tm="100000">
                          <p:val>
                            <p:strVal val="#ppt_x"/>
                          </p:val>
                        </p:tav>
                      </p:tavLst>
                    </p:anim>
                    <p:anim calcmode="lin" valueType="num">
                      <p:cBhvr>
                        <p:cTn dur="500" fill="hold"/>
                        <p:tgtEl>
                          <p:spTgt spid="3"/>
                        </p:tgtEl>
                        <p:attrNameLst>
                          <p:attrName>ppt_y</p:attrName>
                        </p:attrNameLst>
                      </p:cBhvr>
                      <p:tavLst>
                        <p:tav tm="0">
                          <p:val>
                            <p:strVal val="#ppt_y+.1"/>
                          </p:val>
                        </p:tav>
                        <p:tav tm="100000">
                          <p:val>
                            <p:strVal val="#ppt_y"/>
                          </p:val>
                        </p:tav>
                      </p:tavLst>
                    </p:anim>
                  </p:childTnLst>
                </p:cTn>
              </p:par>
            </p:tnLst>
          </p:tmpl>
        </p:tmplLst>
      </p:bldP>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691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abular From-T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From-To Scenario</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D2CAF63-631A-D1EE-0E5D-F1A69C2878D2}"/>
              </a:ext>
            </a:extLst>
          </p:cNvPr>
          <p:cNvSpPr>
            <a:spLocks noGrp="1"/>
          </p:cNvSpPr>
          <p:nvPr>
            <p:ph type="body" sz="quarter" idx="11"/>
          </p:nvPr>
        </p:nvSpPr>
        <p:spPr>
          <a:xfrm>
            <a:off x="770008"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sp>
        <p:nvSpPr>
          <p:cNvPr id="8" name="Text Placeholder 2">
            <a:extLst>
              <a:ext uri="{FF2B5EF4-FFF2-40B4-BE49-F238E27FC236}">
                <a16:creationId xmlns:a16="http://schemas.microsoft.com/office/drawing/2014/main" id="{0601E2E8-D3A5-1765-1BA5-27EE18DC0E7A}"/>
              </a:ext>
            </a:extLst>
          </p:cNvPr>
          <p:cNvSpPr>
            <a:spLocks noGrp="1"/>
          </p:cNvSpPr>
          <p:nvPr>
            <p:ph type="body" sz="quarter" idx="12"/>
          </p:nvPr>
        </p:nvSpPr>
        <p:spPr>
          <a:xfrm>
            <a:off x="6457130"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cxnSp>
        <p:nvCxnSpPr>
          <p:cNvPr id="9" name="Straight Connector 8">
            <a:extLst>
              <a:ext uri="{FF2B5EF4-FFF2-40B4-BE49-F238E27FC236}">
                <a16:creationId xmlns:a16="http://schemas.microsoft.com/office/drawing/2014/main" id="{FD83FD57-B0AF-DE06-386D-9768F5AA0590}"/>
              </a:ext>
              <a:ext uri="{C183D7F6-B498-43B3-948B-1728B52AA6E4}">
                <adec:decorative xmlns:adec="http://schemas.microsoft.com/office/drawing/2017/decorative" val="1"/>
              </a:ext>
            </a:extLst>
          </p:cNvPr>
          <p:cNvCxnSpPr>
            <a:cxnSpLocks/>
          </p:cNvCxnSpPr>
          <p:nvPr userDrawn="1"/>
        </p:nvCxnSpPr>
        <p:spPr>
          <a:xfrm>
            <a:off x="603934" y="2927088"/>
            <a:ext cx="11018521" cy="0"/>
          </a:xfrm>
          <a:prstGeom prst="line">
            <a:avLst/>
          </a:prstGeom>
          <a:ln w="381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4194B1-64D9-FA57-222E-23DE2CDF3E2D}"/>
              </a:ext>
              <a:ext uri="{C183D7F6-B498-43B3-948B-1728B52AA6E4}">
                <adec:decorative xmlns:adec="http://schemas.microsoft.com/office/drawing/2017/decorative" val="1"/>
              </a:ext>
            </a:extLst>
          </p:cNvPr>
          <p:cNvCxnSpPr>
            <a:cxnSpLocks/>
          </p:cNvCxnSpPr>
          <p:nvPr userDrawn="1"/>
        </p:nvCxnSpPr>
        <p:spPr>
          <a:xfrm>
            <a:off x="6096000" y="2422215"/>
            <a:ext cx="0" cy="3766711"/>
          </a:xfrm>
          <a:prstGeom prst="line">
            <a:avLst/>
          </a:prstGeom>
          <a:ln w="63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B7A871-138D-99F7-8F59-32D8BF3587D1}"/>
              </a:ext>
            </a:extLst>
          </p:cNvPr>
          <p:cNvSpPr txBox="1"/>
          <p:nvPr userDrawn="1"/>
        </p:nvSpPr>
        <p:spPr>
          <a:xfrm>
            <a:off x="3095625" y="2613800"/>
            <a:ext cx="65" cy="307777"/>
          </a:xfrm>
          <a:prstGeom prst="rect">
            <a:avLst/>
          </a:prstGeom>
          <a:noFill/>
        </p:spPr>
        <p:txBody>
          <a:bodyPr wrap="none" lIns="0" tIns="0" rIns="0" bIns="0" rtlCol="0">
            <a:spAutoFit/>
          </a:bodyPr>
          <a:lstStyle/>
          <a:p>
            <a:pPr algn="l"/>
            <a:endParaRPr lang="en-US" sz="2000"/>
          </a:p>
        </p:txBody>
      </p:sp>
      <p:sp>
        <p:nvSpPr>
          <p:cNvPr id="2" name="Text Placeholder 2">
            <a:extLst>
              <a:ext uri="{FF2B5EF4-FFF2-40B4-BE49-F238E27FC236}">
                <a16:creationId xmlns:a16="http://schemas.microsoft.com/office/drawing/2014/main" id="{0ED7D3BC-54A9-47D1-FB75-BB7F9ED8E8A8}"/>
              </a:ext>
            </a:extLst>
          </p:cNvPr>
          <p:cNvSpPr>
            <a:spLocks noGrp="1"/>
          </p:cNvSpPr>
          <p:nvPr>
            <p:ph type="body" sz="quarter" idx="13" hasCustomPrompt="1"/>
          </p:nvPr>
        </p:nvSpPr>
        <p:spPr>
          <a:xfrm>
            <a:off x="770008"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3" name="Text Placeholder 2">
            <a:extLst>
              <a:ext uri="{FF2B5EF4-FFF2-40B4-BE49-F238E27FC236}">
                <a16:creationId xmlns:a16="http://schemas.microsoft.com/office/drawing/2014/main" id="{13ED658A-C8F9-D564-0B51-F61FD905EBF3}"/>
              </a:ext>
            </a:extLst>
          </p:cNvPr>
          <p:cNvSpPr>
            <a:spLocks noGrp="1"/>
          </p:cNvSpPr>
          <p:nvPr>
            <p:ph type="body" sz="quarter" idx="14" hasCustomPrompt="1"/>
          </p:nvPr>
        </p:nvSpPr>
        <p:spPr>
          <a:xfrm>
            <a:off x="6457130"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TO STATE</a:t>
            </a:r>
          </a:p>
        </p:txBody>
      </p:sp>
      <p:sp>
        <p:nvSpPr>
          <p:cNvPr id="6" name="Text Placeholder 4">
            <a:extLst>
              <a:ext uri="{FF2B5EF4-FFF2-40B4-BE49-F238E27FC236}">
                <a16:creationId xmlns:a16="http://schemas.microsoft.com/office/drawing/2014/main" id="{EF85628C-AAAD-BD91-8CD4-A1A4286AB964}"/>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580202"/>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cluding Points">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175740248"/>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cluding Three Pointer">
    <p:bg>
      <p:bgPr>
        <a:solidFill>
          <a:schemeClr val="tx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Concluding points</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060FAC97-9CE7-4EFA-BB39-03E70ACE538D}"/>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
        <p:nvSpPr>
          <p:cNvPr id="7" name="Text Placeholder 2">
            <a:extLst>
              <a:ext uri="{FF2B5EF4-FFF2-40B4-BE49-F238E27FC236}">
                <a16:creationId xmlns:a16="http://schemas.microsoft.com/office/drawing/2014/main" id="{B7328DB3-3B27-8838-9A2B-0E672217EC67}"/>
              </a:ext>
            </a:extLst>
          </p:cNvPr>
          <p:cNvSpPr>
            <a:spLocks noGrp="1"/>
          </p:cNvSpPr>
          <p:nvPr>
            <p:ph type="body" sz="quarter" idx="11"/>
          </p:nvPr>
        </p:nvSpPr>
        <p:spPr>
          <a:xfrm>
            <a:off x="60393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8" name="Text Placeholder 2">
            <a:extLst>
              <a:ext uri="{FF2B5EF4-FFF2-40B4-BE49-F238E27FC236}">
                <a16:creationId xmlns:a16="http://schemas.microsoft.com/office/drawing/2014/main" id="{CB374060-583F-3BC6-74A1-CAE61316DA15}"/>
              </a:ext>
            </a:extLst>
          </p:cNvPr>
          <p:cNvSpPr>
            <a:spLocks noGrp="1"/>
          </p:cNvSpPr>
          <p:nvPr>
            <p:ph type="body" sz="quarter" idx="12"/>
          </p:nvPr>
        </p:nvSpPr>
        <p:spPr>
          <a:xfrm>
            <a:off x="8039725"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
        <p:nvSpPr>
          <p:cNvPr id="9" name="Text Placeholder 2">
            <a:extLst>
              <a:ext uri="{FF2B5EF4-FFF2-40B4-BE49-F238E27FC236}">
                <a16:creationId xmlns:a16="http://schemas.microsoft.com/office/drawing/2014/main" id="{D3902A5A-B977-3F37-F8DD-A8C6B356341C}"/>
              </a:ext>
            </a:extLst>
          </p:cNvPr>
          <p:cNvSpPr>
            <a:spLocks noGrp="1"/>
          </p:cNvSpPr>
          <p:nvPr>
            <p:ph type="body" sz="quarter" idx="13"/>
          </p:nvPr>
        </p:nvSpPr>
        <p:spPr>
          <a:xfrm>
            <a:off x="4321830" y="2512195"/>
            <a:ext cx="3548340" cy="3648763"/>
          </a:xfrm>
          <a:prstGeom prst="rect">
            <a:avLst/>
          </a:prstGeom>
          <a:solidFill>
            <a:schemeClr val="bg2">
              <a:lumMod val="40000"/>
              <a:lumOff val="60000"/>
            </a:schemeClr>
          </a:solidFill>
        </p:spPr>
        <p:txBody>
          <a:bodyPr lIns="182880" tIns="182880" rIns="182880" bIns="182880" anchor="ctr"/>
          <a:lstStyle>
            <a:lvl1pPr marL="0" indent="0" algn="ctr">
              <a:spcAft>
                <a:spcPts val="80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99422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anim calcmode="lin" valueType="num">
                                      <p:cBhvr>
                                        <p:cTn id="8" dur="500" fill="hold"/>
                                        <p:tgtEl>
                                          <p:spTgt spid="7">
                                            <p:bg/>
                                          </p:spTgt>
                                        </p:tgtEl>
                                        <p:attrNameLst>
                                          <p:attrName>ppt_x</p:attrName>
                                        </p:attrNameLst>
                                      </p:cBhvr>
                                      <p:tavLst>
                                        <p:tav tm="0">
                                          <p:val>
                                            <p:strVal val="#ppt_x"/>
                                          </p:val>
                                        </p:tav>
                                        <p:tav tm="100000">
                                          <p:val>
                                            <p:strVal val="#ppt_x"/>
                                          </p:val>
                                        </p:tav>
                                      </p:tavLst>
                                    </p:anim>
                                    <p:anim calcmode="lin" valueType="num">
                                      <p:cBhvr>
                                        <p:cTn id="9" dur="500" fill="hold"/>
                                        <p:tgtEl>
                                          <p:spTgt spid="7">
                                            <p:bg/>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anim calcmode="lin" valueType="num">
                                      <p:cBhvr>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bg/>
                                          </p:spTgt>
                                        </p:tgtEl>
                                        <p:attrNameLst>
                                          <p:attrName>style.visibility</p:attrName>
                                        </p:attrNameLst>
                                      </p:cBhvr>
                                      <p:to>
                                        <p:strVal val="visible"/>
                                      </p:to>
                                    </p:set>
                                    <p:animEffect transition="in" filter="fade">
                                      <p:cBhvr>
                                        <p:cTn id="20" dur="500"/>
                                        <p:tgtEl>
                                          <p:spTgt spid="9">
                                            <p:bg/>
                                          </p:spTgt>
                                        </p:tgtEl>
                                      </p:cBhvr>
                                    </p:animEffect>
                                    <p:anim calcmode="lin" valueType="num">
                                      <p:cBhvr>
                                        <p:cTn id="21" dur="500" fill="hold"/>
                                        <p:tgtEl>
                                          <p:spTgt spid="9">
                                            <p:bg/>
                                          </p:spTgt>
                                        </p:tgtEl>
                                        <p:attrNameLst>
                                          <p:attrName>ppt_x</p:attrName>
                                        </p:attrNameLst>
                                      </p:cBhvr>
                                      <p:tavLst>
                                        <p:tav tm="0">
                                          <p:val>
                                            <p:strVal val="#ppt_x"/>
                                          </p:val>
                                        </p:tav>
                                        <p:tav tm="100000">
                                          <p:val>
                                            <p:strVal val="#ppt_x"/>
                                          </p:val>
                                        </p:tav>
                                      </p:tavLst>
                                    </p:anim>
                                    <p:anim calcmode="lin" valueType="num">
                                      <p:cBhvr>
                                        <p:cTn id="22" dur="500" fill="hold"/>
                                        <p:tgtEl>
                                          <p:spTgt spid="9">
                                            <p:bg/>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0" nodeType="after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fade">
                                      <p:cBhvr>
                                        <p:cTn id="26" dur="500"/>
                                        <p:tgtEl>
                                          <p:spTgt spid="9">
                                            <p:txEl>
                                              <p:pRg st="0" end="0"/>
                                            </p:txEl>
                                          </p:spTgt>
                                        </p:tgtEl>
                                      </p:cBhvr>
                                    </p:animEffect>
                                    <p:anim calcmode="lin" valueType="num">
                                      <p:cBhvr>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8"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8">
                                            <p:bg/>
                                          </p:spTgt>
                                        </p:tgtEl>
                                        <p:attrNameLst>
                                          <p:attrName>style.visibility</p:attrName>
                                        </p:attrNameLst>
                                      </p:cBhvr>
                                      <p:to>
                                        <p:strVal val="visible"/>
                                      </p:to>
                                    </p:set>
                                    <p:animEffect transition="in" filter="fade">
                                      <p:cBhvr>
                                        <p:cTn id="33" dur="500"/>
                                        <p:tgtEl>
                                          <p:spTgt spid="8">
                                            <p:bg/>
                                          </p:spTgt>
                                        </p:tgtEl>
                                      </p:cBhvr>
                                    </p:animEffect>
                                    <p:anim calcmode="lin" valueType="num">
                                      <p:cBhvr>
                                        <p:cTn id="34" dur="500" fill="hold"/>
                                        <p:tgtEl>
                                          <p:spTgt spid="8">
                                            <p:bg/>
                                          </p:spTgt>
                                        </p:tgtEl>
                                        <p:attrNameLst>
                                          <p:attrName>ppt_x</p:attrName>
                                        </p:attrNameLst>
                                      </p:cBhvr>
                                      <p:tavLst>
                                        <p:tav tm="0">
                                          <p:val>
                                            <p:strVal val="#ppt_x"/>
                                          </p:val>
                                        </p:tav>
                                        <p:tav tm="100000">
                                          <p:val>
                                            <p:strVal val="#ppt_x"/>
                                          </p:val>
                                        </p:tav>
                                      </p:tavLst>
                                    </p:anim>
                                    <p:anim calcmode="lin" valueType="num">
                                      <p:cBhvr>
                                        <p:cTn id="35" dur="500" fill="hold"/>
                                        <p:tgtEl>
                                          <p:spTgt spid="8">
                                            <p:bg/>
                                          </p:spTgt>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42" presetClass="entr" presetSubtype="0" fill="hold" grpId="0" nodeType="after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500"/>
                                        <p:tgtEl>
                                          <p:spTgt spid="8">
                                            <p:txEl>
                                              <p:pRg st="0" end="0"/>
                                            </p:txEl>
                                          </p:spTgt>
                                        </p:tgtEl>
                                      </p:cBhvr>
                                    </p:animEffect>
                                    <p:anim calcmode="lin" valueType="num">
                                      <p:cBhvr>
                                        <p:cTn id="4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tmplLst>
          <p:tmpl>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uiExpand="1" build="p" animBg="1">
        <p:tmplLst>
          <p:tmpl>
            <p:tnLst>
              <p:par>
                <p:cTn presetID="42"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uiExpand="1" build="p" animBg="1">
        <p:tmplLst>
          <p:tmpl>
            <p:tnLst>
              <p:par>
                <p:cTn presetID="42"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lumMod val="75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14A0588-55AF-5D14-E831-D5090941A28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9154" y="4498786"/>
            <a:ext cx="2164479" cy="2164479"/>
          </a:xfrm>
          <a:prstGeom prst="rect">
            <a:avLst/>
          </a:prstGeom>
        </p:spPr>
      </p:pic>
      <p:sp>
        <p:nvSpPr>
          <p:cNvPr id="8" name="TextBox 7">
            <a:extLst>
              <a:ext uri="{FF2B5EF4-FFF2-40B4-BE49-F238E27FC236}">
                <a16:creationId xmlns:a16="http://schemas.microsoft.com/office/drawing/2014/main" id="{B8F451D0-47E8-FF70-5D55-E2286DA1D976}"/>
              </a:ext>
            </a:extLst>
          </p:cNvPr>
          <p:cNvSpPr txBox="1"/>
          <p:nvPr userDrawn="1"/>
        </p:nvSpPr>
        <p:spPr>
          <a:xfrm>
            <a:off x="609600" y="3065502"/>
            <a:ext cx="5943600" cy="1107996"/>
          </a:xfrm>
          <a:prstGeom prst="rect">
            <a:avLst/>
          </a:prstGeom>
          <a:noFill/>
        </p:spPr>
        <p:txBody>
          <a:bodyPr wrap="square" lIns="0" tIns="0" rIns="0" bIns="0" rtlCol="0">
            <a:spAutoFit/>
          </a:bodyPr>
          <a:lstStyle/>
          <a:p>
            <a:pPr algn="l"/>
            <a:r>
              <a:rPr lang="en-US" sz="3600"/>
              <a:t>Thank you for helping everyone exceed their goals.</a:t>
            </a:r>
          </a:p>
        </p:txBody>
      </p:sp>
    </p:spTree>
    <p:extLst>
      <p:ext uri="{BB962C8B-B14F-4D97-AF65-F5344CB8AC3E}">
        <p14:creationId xmlns:p14="http://schemas.microsoft.com/office/powerpoint/2010/main" val="2052296858"/>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OSS">
    <p:bg>
      <p:bgPr>
        <a:solidFill>
          <a:schemeClr val="bg2">
            <a:lumMod val="7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8F451D0-47E8-FF70-5D55-E2286DA1D976}"/>
              </a:ext>
            </a:extLst>
          </p:cNvPr>
          <p:cNvSpPr txBox="1"/>
          <p:nvPr userDrawn="1"/>
        </p:nvSpPr>
        <p:spPr>
          <a:xfrm>
            <a:off x="609600" y="3420035"/>
            <a:ext cx="5943600" cy="1661993"/>
          </a:xfrm>
          <a:prstGeom prst="rect">
            <a:avLst/>
          </a:prstGeom>
          <a:noFill/>
        </p:spPr>
        <p:txBody>
          <a:bodyPr wrap="square" lIns="0" tIns="0" rIns="0" bIns="0" rtlCol="0">
            <a:spAutoFit/>
          </a:bodyPr>
          <a:lstStyle/>
          <a:p>
            <a:pPr algn="l"/>
            <a:r>
              <a:rPr lang="en-US" sz="3600"/>
              <a:t>Thank you for democratizing AI's productivity benefits with open source.</a:t>
            </a:r>
          </a:p>
        </p:txBody>
      </p:sp>
      <p:pic>
        <p:nvPicPr>
          <p:cNvPr id="2" name="Graphic 1">
            <a:extLst>
              <a:ext uri="{FF2B5EF4-FFF2-40B4-BE49-F238E27FC236}">
                <a16:creationId xmlns:a16="http://schemas.microsoft.com/office/drawing/2014/main" id="{36A2856B-EB4D-A948-D670-E82D2336422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9154" y="4498786"/>
            <a:ext cx="2164479" cy="2164479"/>
          </a:xfrm>
          <a:prstGeom prst="rect">
            <a:avLst/>
          </a:prstGeom>
        </p:spPr>
      </p:pic>
    </p:spTree>
    <p:extLst>
      <p:ext uri="{BB962C8B-B14F-4D97-AF65-F5344CB8AC3E}">
        <p14:creationId xmlns:p14="http://schemas.microsoft.com/office/powerpoint/2010/main" val="3725522686"/>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hank You">
    <p:bg>
      <p:bgPr>
        <a:solidFill>
          <a:schemeClr val="bg2">
            <a:lumMod val="75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14A0588-55AF-5D14-E831-D5090941A28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5612" y="1219200"/>
            <a:ext cx="4800600" cy="4800600"/>
          </a:xfrm>
          <a:prstGeom prst="rect">
            <a:avLst/>
          </a:prstGeom>
        </p:spPr>
      </p:pic>
      <p:sp>
        <p:nvSpPr>
          <p:cNvPr id="8" name="TextBox 7">
            <a:extLst>
              <a:ext uri="{FF2B5EF4-FFF2-40B4-BE49-F238E27FC236}">
                <a16:creationId xmlns:a16="http://schemas.microsoft.com/office/drawing/2014/main" id="{B8F451D0-47E8-FF70-5D55-E2286DA1D976}"/>
              </a:ext>
            </a:extLst>
          </p:cNvPr>
          <p:cNvSpPr txBox="1"/>
          <p:nvPr userDrawn="1"/>
        </p:nvSpPr>
        <p:spPr>
          <a:xfrm>
            <a:off x="609600" y="3065502"/>
            <a:ext cx="5943600" cy="1107996"/>
          </a:xfrm>
          <a:prstGeom prst="rect">
            <a:avLst/>
          </a:prstGeom>
          <a:noFill/>
        </p:spPr>
        <p:txBody>
          <a:bodyPr wrap="square" lIns="0" tIns="0" rIns="0" bIns="0" rtlCol="0">
            <a:spAutoFit/>
          </a:bodyPr>
          <a:lstStyle/>
          <a:p>
            <a:pPr algn="l"/>
            <a:r>
              <a:rPr lang="en-US" sz="3600"/>
              <a:t>Thank you for helping everyone exceed their goals.</a:t>
            </a:r>
          </a:p>
        </p:txBody>
      </p:sp>
    </p:spTree>
    <p:extLst>
      <p:ext uri="{BB962C8B-B14F-4D97-AF65-F5344CB8AC3E}">
        <p14:creationId xmlns:p14="http://schemas.microsoft.com/office/powerpoint/2010/main" val="3647372053"/>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hank You OSS">
    <p:bg>
      <p:bgPr>
        <a:solidFill>
          <a:schemeClr val="bg2">
            <a:lumMod val="75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14A0588-55AF-5D14-E831-D5090941A28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5612" y="1219200"/>
            <a:ext cx="4800600" cy="4800600"/>
          </a:xfrm>
          <a:prstGeom prst="rect">
            <a:avLst/>
          </a:prstGeom>
        </p:spPr>
      </p:pic>
      <p:sp>
        <p:nvSpPr>
          <p:cNvPr id="8" name="TextBox 7">
            <a:extLst>
              <a:ext uri="{FF2B5EF4-FFF2-40B4-BE49-F238E27FC236}">
                <a16:creationId xmlns:a16="http://schemas.microsoft.com/office/drawing/2014/main" id="{B8F451D0-47E8-FF70-5D55-E2286DA1D976}"/>
              </a:ext>
            </a:extLst>
          </p:cNvPr>
          <p:cNvSpPr txBox="1"/>
          <p:nvPr userDrawn="1"/>
        </p:nvSpPr>
        <p:spPr>
          <a:xfrm>
            <a:off x="609600" y="3420035"/>
            <a:ext cx="5943600" cy="1661993"/>
          </a:xfrm>
          <a:prstGeom prst="rect">
            <a:avLst/>
          </a:prstGeom>
          <a:noFill/>
        </p:spPr>
        <p:txBody>
          <a:bodyPr wrap="square" lIns="0" tIns="0" rIns="0" bIns="0" rtlCol="0">
            <a:spAutoFit/>
          </a:bodyPr>
          <a:lstStyle/>
          <a:p>
            <a:pPr algn="l"/>
            <a:r>
              <a:rPr lang="en-US" sz="3600"/>
              <a:t>Thank you for democratizing AI's productivity benefits with open source.</a:t>
            </a:r>
          </a:p>
        </p:txBody>
      </p:sp>
    </p:spTree>
    <p:extLst>
      <p:ext uri="{BB962C8B-B14F-4D97-AF65-F5344CB8AC3E}">
        <p14:creationId xmlns:p14="http://schemas.microsoft.com/office/powerpoint/2010/main" val="1551322937"/>
      </p:ext>
    </p:extLst>
  </p:cSld>
  <p:clrMapOvr>
    <a:masterClrMapping/>
  </p:clrMapOvr>
  <p:transition spd="slow">
    <p:push dir="u"/>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0E134-6637-2D60-BAF6-FE4D9FED7B6A}"/>
              </a:ext>
              <a:ext uri="{C183D7F6-B498-43B3-948B-1728B52AA6E4}">
                <adec:decorative xmlns:adec="http://schemas.microsoft.com/office/drawing/2017/decorative" val="1"/>
              </a:ext>
            </a:extLst>
          </p:cNvPr>
          <p:cNvPicPr>
            <a:picLocks noChangeAspect="1"/>
          </p:cNvPicPr>
          <p:nvPr userDrawn="1"/>
        </p:nvPicPr>
        <p:blipFill rotWithShape="1">
          <a:blip r:embed="rId2">
            <a:alphaModFix amt="20000"/>
          </a:blip>
          <a:srcRect t="21544" b="21544"/>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52991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8695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4892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338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4/21/2025</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30EA680-D336-4FF7-8B7A-9848BB0A1C32}"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07893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2052F-5F4D-4CE0-93F4-1E1A9F77D649}" type="datetimeFigureOut">
              <a:rPr lang="en-GB" smtClean="0"/>
              <a:t>21/04/2025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A080E-F9F8-4901-B22D-8AFB9F6ED896}"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27530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F2052F-5F4D-4CE0-93F4-1E1A9F77D649}" type="datetimeFigureOut">
              <a:rPr lang="en-GB" smtClean="0"/>
              <a:t>21/04/2025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A080E-F9F8-4901-B22D-8AFB9F6ED896}"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192766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F2052F-5F4D-4CE0-93F4-1E1A9F77D649}" type="datetimeFigureOut">
              <a:rPr lang="en-GB" smtClean="0"/>
              <a:t>21/04/2025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1A080E-F9F8-4901-B22D-8AFB9F6ED896}"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64472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F2052F-5F4D-4CE0-93F4-1E1A9F77D649}" type="datetimeFigureOut">
              <a:rPr lang="en-GB" smtClean="0"/>
              <a:t>21/04/2025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1A080E-F9F8-4901-B22D-8AFB9F6ED896}"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1844459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F2052F-5F4D-4CE0-93F4-1E1A9F77D649}" type="datetimeFigureOut">
              <a:rPr lang="en-GB" smtClean="0"/>
              <a:t>21/04/2025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1A080E-F9F8-4901-B22D-8AFB9F6ED896}"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71683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F2052F-5F4D-4CE0-93F4-1E1A9F77D649}" type="datetimeFigureOut">
              <a:rPr lang="en-GB" smtClean="0"/>
              <a:t>21/04/2025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1A080E-F9F8-4901-B22D-8AFB9F6ED896}" type="slidenum">
              <a:rPr lang="en-GB" smtClean="0"/>
              <a:t>‹#›</a:t>
            </a:fld>
            <a:endParaRPr lang="en-GB"/>
          </a:p>
        </p:txBody>
      </p:sp>
    </p:spTree>
    <p:extLst>
      <p:ext uri="{BB962C8B-B14F-4D97-AF65-F5344CB8AC3E}">
        <p14:creationId xmlns:p14="http://schemas.microsoft.com/office/powerpoint/2010/main" val="231785043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F2052F-5F4D-4CE0-93F4-1E1A9F77D649}" type="datetimeFigureOut">
              <a:rPr lang="en-GB" smtClean="0"/>
              <a:t>21/04/2025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1A080E-F9F8-4901-B22D-8AFB9F6ED896}"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959731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D172D27-C1D0-4AA1-BC55-806683AC7779}" type="datetimeFigureOut">
              <a:rPr lang="en-US" smtClean="0"/>
              <a:t>4/21/2025</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8A16ED4-9F79-4A7E-88F4-27B1D62114B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18806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2052F-5F4D-4CE0-93F4-1E1A9F77D649}" type="datetimeFigureOut">
              <a:rPr lang="en-GB" smtClean="0"/>
              <a:t>21/04/2025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A080E-F9F8-4901-B22D-8AFB9F6ED896}"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0490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399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F2052F-5F4D-4CE0-93F4-1E1A9F77D649}" type="datetimeFigureOut">
              <a:rPr lang="en-GB" smtClean="0"/>
              <a:t>21/04/2025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1A080E-F9F8-4901-B22D-8AFB9F6ED896}"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1273197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079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Key Poi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607350" y="1478649"/>
            <a:ext cx="11018520" cy="553998"/>
          </a:xfrm>
          <a:prstGeom prst="rect">
            <a:avLst/>
          </a:prstGeom>
        </p:spPr>
        <p:txBody>
          <a:bodyPr lIns="0"/>
          <a:lstStyle>
            <a:lvl1pPr>
              <a:defRPr sz="3200"/>
            </a:lvl1pPr>
          </a:lstStyle>
          <a:p>
            <a:r>
              <a:rPr lang="en-US"/>
              <a:t>Key point</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2432006"/>
            <a:ext cx="11018838" cy="3672142"/>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3" name="Straight Connector 2">
            <a:extLst>
              <a:ext uri="{FF2B5EF4-FFF2-40B4-BE49-F238E27FC236}">
                <a16:creationId xmlns:a16="http://schemas.microsoft.com/office/drawing/2014/main" id="{D6AF24CC-2A72-F8BA-4855-22CDD46817DC}"/>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23F4C1D0-0C82-ED46-4762-F02889CF8302}"/>
              </a:ext>
            </a:extLst>
          </p:cNvPr>
          <p:cNvSpPr>
            <a:spLocks noGrp="1"/>
          </p:cNvSpPr>
          <p:nvPr>
            <p:ph type="body" sz="quarter" idx="13"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616024383"/>
      </p:ext>
    </p:extLst>
  </p:cSld>
  <p:clrMapOvr>
    <a:masterClrMapping/>
  </p:clrMapOvr>
  <p:transition spd="slow">
    <p:push dir="u"/>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9039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75C2A79-0D3D-254E-B68B-29CF2E5348AB}" type="datetime1">
              <a:rPr lang="en-US" smtClean="0"/>
              <a:t>4/21/2025</a:t>
            </a:fld>
            <a:endParaRPr lang="en-US"/>
          </a:p>
        </p:txBody>
      </p:sp>
      <p:sp>
        <p:nvSpPr>
          <p:cNvPr id="5" name="Footer Placeholder 4"/>
          <p:cNvSpPr>
            <a:spLocks noGrp="1"/>
          </p:cNvSpPr>
          <p:nvPr>
            <p:ph type="ftr" sz="quarter" idx="11"/>
          </p:nvPr>
        </p:nvSpPr>
        <p:spPr/>
        <p:txBody>
          <a:bodyPr/>
          <a:lstStyle/>
          <a:p>
            <a:r>
              <a:rPr lang="en-US"/>
              <a:t>aka.ms/semantic-kernel 
</a:t>
            </a:r>
          </a:p>
        </p:txBody>
      </p:sp>
      <p:sp>
        <p:nvSpPr>
          <p:cNvPr id="6" name="Slide Number Placeholder 5"/>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356268852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E9B6EE-AC35-084D-B40B-619A240ED3CC}" type="datetime1">
              <a:rPr lang="en-US" smtClean="0"/>
              <a:t>4/21/2025</a:t>
            </a:fld>
            <a:endParaRPr lang="en-US"/>
          </a:p>
        </p:txBody>
      </p:sp>
      <p:sp>
        <p:nvSpPr>
          <p:cNvPr id="5" name="Footer Placeholder 4"/>
          <p:cNvSpPr>
            <a:spLocks noGrp="1"/>
          </p:cNvSpPr>
          <p:nvPr>
            <p:ph type="ftr" sz="quarter" idx="11"/>
          </p:nvPr>
        </p:nvSpPr>
        <p:spPr/>
        <p:txBody>
          <a:bodyPr/>
          <a:lstStyle/>
          <a:p>
            <a:r>
              <a:rPr lang="en-US"/>
              <a:t>aka.ms/semantic-kernel 
</a:t>
            </a:r>
          </a:p>
        </p:txBody>
      </p:sp>
      <p:sp>
        <p:nvSpPr>
          <p:cNvPr id="6" name="Slide Number Placeholder 5"/>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27267831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7964B9-3F75-404D-B634-528D9C7252DA}" type="datetime1">
              <a:rPr lang="en-US" smtClean="0"/>
              <a:t>4/21/2025</a:t>
            </a:fld>
            <a:endParaRPr lang="en-US"/>
          </a:p>
        </p:txBody>
      </p:sp>
      <p:sp>
        <p:nvSpPr>
          <p:cNvPr id="5" name="Footer Placeholder 4"/>
          <p:cNvSpPr>
            <a:spLocks noGrp="1"/>
          </p:cNvSpPr>
          <p:nvPr>
            <p:ph type="ftr" sz="quarter" idx="11"/>
          </p:nvPr>
        </p:nvSpPr>
        <p:spPr/>
        <p:txBody>
          <a:bodyPr/>
          <a:lstStyle/>
          <a:p>
            <a:r>
              <a:rPr lang="en-US"/>
              <a:t>aka.ms/semantic-kernel 
</a:t>
            </a:r>
          </a:p>
        </p:txBody>
      </p:sp>
      <p:sp>
        <p:nvSpPr>
          <p:cNvPr id="6" name="Slide Number Placeholder 5"/>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30458969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2D05F2-2133-DE46-8887-5F04B9A0D3DB}" type="datetime1">
              <a:rPr lang="en-US" smtClean="0"/>
              <a:t>4/21/2025</a:t>
            </a:fld>
            <a:endParaRPr lang="en-US"/>
          </a:p>
        </p:txBody>
      </p:sp>
      <p:sp>
        <p:nvSpPr>
          <p:cNvPr id="6" name="Footer Placeholder 5"/>
          <p:cNvSpPr>
            <a:spLocks noGrp="1"/>
          </p:cNvSpPr>
          <p:nvPr>
            <p:ph type="ftr" sz="quarter" idx="11"/>
          </p:nvPr>
        </p:nvSpPr>
        <p:spPr/>
        <p:txBody>
          <a:bodyPr/>
          <a:lstStyle/>
          <a:p>
            <a:r>
              <a:rPr lang="en-US"/>
              <a:t>aka.ms/semantic-kernel 
</a:t>
            </a:r>
          </a:p>
        </p:txBody>
      </p:sp>
      <p:sp>
        <p:nvSpPr>
          <p:cNvPr id="7" name="Slide Number Placeholder 6"/>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283506047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8E6D43-4DE7-D149-AAE3-A0CB60582311}" type="datetime1">
              <a:rPr lang="en-US" smtClean="0"/>
              <a:t>4/21/2025</a:t>
            </a:fld>
            <a:endParaRPr lang="en-US"/>
          </a:p>
        </p:txBody>
      </p:sp>
      <p:sp>
        <p:nvSpPr>
          <p:cNvPr id="8" name="Footer Placeholder 7"/>
          <p:cNvSpPr>
            <a:spLocks noGrp="1"/>
          </p:cNvSpPr>
          <p:nvPr>
            <p:ph type="ftr" sz="quarter" idx="11"/>
          </p:nvPr>
        </p:nvSpPr>
        <p:spPr/>
        <p:txBody>
          <a:bodyPr/>
          <a:lstStyle/>
          <a:p>
            <a:r>
              <a:rPr lang="en-US"/>
              <a:t>aka.ms/semantic-kernel 
</a:t>
            </a:r>
          </a:p>
        </p:txBody>
      </p:sp>
      <p:sp>
        <p:nvSpPr>
          <p:cNvPr id="9" name="Slide Number Placeholder 8"/>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68020205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CA69B59-E368-1741-8D3D-398B8C95375C}" type="datetime1">
              <a:rPr lang="en-US" smtClean="0"/>
              <a:t>4/21/2025</a:t>
            </a:fld>
            <a:endParaRPr lang="en-US"/>
          </a:p>
        </p:txBody>
      </p:sp>
      <p:sp>
        <p:nvSpPr>
          <p:cNvPr id="4" name="Footer Placeholder 3"/>
          <p:cNvSpPr>
            <a:spLocks noGrp="1"/>
          </p:cNvSpPr>
          <p:nvPr>
            <p:ph type="ftr" sz="quarter" idx="11"/>
          </p:nvPr>
        </p:nvSpPr>
        <p:spPr/>
        <p:txBody>
          <a:bodyPr/>
          <a:lstStyle/>
          <a:p>
            <a:r>
              <a:rPr lang="en-US"/>
              <a:t>aka.ms/semantic-kernel 
</a:t>
            </a:r>
          </a:p>
        </p:txBody>
      </p:sp>
      <p:sp>
        <p:nvSpPr>
          <p:cNvPr id="5" name="Slide Number Placeholder 4"/>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3637019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35035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22BC2E-B0B3-5845-B414-C707E9CD72DB}" type="datetime1">
              <a:rPr lang="en-US" smtClean="0"/>
              <a:t>4/21/2025</a:t>
            </a:fld>
            <a:endParaRPr lang="en-US"/>
          </a:p>
        </p:txBody>
      </p:sp>
      <p:sp>
        <p:nvSpPr>
          <p:cNvPr id="3" name="Footer Placeholder 2"/>
          <p:cNvSpPr>
            <a:spLocks noGrp="1"/>
          </p:cNvSpPr>
          <p:nvPr>
            <p:ph type="ftr" sz="quarter" idx="11"/>
          </p:nvPr>
        </p:nvSpPr>
        <p:spPr/>
        <p:txBody>
          <a:bodyPr/>
          <a:lstStyle/>
          <a:p>
            <a:r>
              <a:rPr lang="en-US"/>
              <a:t>aka.ms/semantic-kernel 
</a:t>
            </a:r>
          </a:p>
        </p:txBody>
      </p:sp>
      <p:sp>
        <p:nvSpPr>
          <p:cNvPr id="4" name="Slide Number Placeholder 3"/>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78910154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9E6062-5D3F-5B4A-9ED3-A511C6DF023C}" type="datetime1">
              <a:rPr lang="en-US" smtClean="0"/>
              <a:t>4/21/2025</a:t>
            </a:fld>
            <a:endParaRPr lang="en-US"/>
          </a:p>
        </p:txBody>
      </p:sp>
      <p:sp>
        <p:nvSpPr>
          <p:cNvPr id="6" name="Footer Placeholder 5"/>
          <p:cNvSpPr>
            <a:spLocks noGrp="1"/>
          </p:cNvSpPr>
          <p:nvPr>
            <p:ph type="ftr" sz="quarter" idx="11"/>
          </p:nvPr>
        </p:nvSpPr>
        <p:spPr/>
        <p:txBody>
          <a:bodyPr/>
          <a:lstStyle/>
          <a:p>
            <a:r>
              <a:rPr lang="en-US"/>
              <a:t>aka.ms/semantic-kernel 
</a:t>
            </a:r>
          </a:p>
        </p:txBody>
      </p:sp>
      <p:sp>
        <p:nvSpPr>
          <p:cNvPr id="7" name="Slide Number Placeholder 6"/>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168195667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C45DD-C3C6-2C4F-884F-E2B8F21668A1}" type="datetime1">
              <a:rPr lang="en-US" smtClean="0"/>
              <a:t>4/21/2025</a:t>
            </a:fld>
            <a:endParaRPr lang="en-US"/>
          </a:p>
        </p:txBody>
      </p:sp>
      <p:sp>
        <p:nvSpPr>
          <p:cNvPr id="6" name="Footer Placeholder 5"/>
          <p:cNvSpPr>
            <a:spLocks noGrp="1"/>
          </p:cNvSpPr>
          <p:nvPr>
            <p:ph type="ftr" sz="quarter" idx="11"/>
          </p:nvPr>
        </p:nvSpPr>
        <p:spPr/>
        <p:txBody>
          <a:bodyPr/>
          <a:lstStyle/>
          <a:p>
            <a:r>
              <a:rPr lang="en-US"/>
              <a:t>aka.ms/semantic-kernel 
</a:t>
            </a:r>
          </a:p>
        </p:txBody>
      </p:sp>
      <p:sp>
        <p:nvSpPr>
          <p:cNvPr id="7" name="Slide Number Placeholder 6"/>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195110501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CD2E84-73CC-7449-AC41-3C99B34F33E5}" type="datetime1">
              <a:rPr lang="en-US" smtClean="0"/>
              <a:t>4/21/2025</a:t>
            </a:fld>
            <a:endParaRPr lang="en-US"/>
          </a:p>
        </p:txBody>
      </p:sp>
      <p:sp>
        <p:nvSpPr>
          <p:cNvPr id="5" name="Footer Placeholder 4"/>
          <p:cNvSpPr>
            <a:spLocks noGrp="1"/>
          </p:cNvSpPr>
          <p:nvPr>
            <p:ph type="ftr" sz="quarter" idx="11"/>
          </p:nvPr>
        </p:nvSpPr>
        <p:spPr/>
        <p:txBody>
          <a:bodyPr/>
          <a:lstStyle/>
          <a:p>
            <a:r>
              <a:rPr lang="en-US"/>
              <a:t>aka.ms/semantic-kernel 
</a:t>
            </a:r>
          </a:p>
        </p:txBody>
      </p:sp>
      <p:sp>
        <p:nvSpPr>
          <p:cNvPr id="6" name="Slide Number Placeholder 5"/>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22196905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D63C5F-C3E1-4B4D-8013-4C9D28057144}" type="datetime1">
              <a:rPr lang="en-US" smtClean="0"/>
              <a:t>4/21/2025</a:t>
            </a:fld>
            <a:endParaRPr lang="en-US"/>
          </a:p>
        </p:txBody>
      </p:sp>
      <p:sp>
        <p:nvSpPr>
          <p:cNvPr id="5" name="Footer Placeholder 4"/>
          <p:cNvSpPr>
            <a:spLocks noGrp="1"/>
          </p:cNvSpPr>
          <p:nvPr>
            <p:ph type="ftr" sz="quarter" idx="11"/>
          </p:nvPr>
        </p:nvSpPr>
        <p:spPr/>
        <p:txBody>
          <a:bodyPr/>
          <a:lstStyle/>
          <a:p>
            <a:r>
              <a:rPr lang="en-US"/>
              <a:t>aka.ms/semantic-kernel 
</a:t>
            </a:r>
          </a:p>
        </p:txBody>
      </p:sp>
      <p:sp>
        <p:nvSpPr>
          <p:cNvPr id="6" name="Slide Number Placeholder 5"/>
          <p:cNvSpPr>
            <a:spLocks noGrp="1"/>
          </p:cNvSpPr>
          <p:nvPr>
            <p:ph type="sldNum" sz="quarter" idx="12"/>
          </p:nvPr>
        </p:nvSpPr>
        <p:spPr/>
        <p:txBody>
          <a:bodyPr/>
          <a:lstStyle/>
          <a:p>
            <a:fld id="{CED91760-4F28-8044-ACC8-0417FF480C3E}" type="slidenum">
              <a:rPr lang="en-US" smtClean="0"/>
              <a:t>‹#›</a:t>
            </a:fld>
            <a:endParaRPr lang="en-US"/>
          </a:p>
        </p:txBody>
      </p:sp>
    </p:spTree>
    <p:extLst>
      <p:ext uri="{BB962C8B-B14F-4D97-AF65-F5344CB8AC3E}">
        <p14:creationId xmlns:p14="http://schemas.microsoft.com/office/powerpoint/2010/main" val="302009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7581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211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2496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247920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52894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8057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82150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3342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914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885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96355"/>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84114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0078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2353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45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642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427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2206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8234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3980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47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9622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760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952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98298923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624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1699984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677776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64468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41695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21319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8061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8675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973568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910010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365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8240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04879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82864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588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061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73570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791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60451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98505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381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60730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descr="A person sitting on a couch using a computer&#10;&#10;Description automatically generated with medium confidence">
            <a:extLst>
              <a:ext uri="{FF2B5EF4-FFF2-40B4-BE49-F238E27FC236}">
                <a16:creationId xmlns:a16="http://schemas.microsoft.com/office/drawing/2014/main" id="{57F1EA98-CBA9-20AF-BDE0-3729C09F3952}"/>
              </a:ext>
            </a:extLst>
          </p:cNvPr>
          <p:cNvPicPr>
            <a:picLocks noChangeAspect="1"/>
          </p:cNvPicPr>
          <p:nvPr userDrawn="1"/>
        </p:nvPicPr>
        <p:blipFill>
          <a:blip r:embed="rId2"/>
          <a:stretch>
            <a:fillRect/>
          </a:stretch>
        </p:blipFill>
        <p:spPr>
          <a:xfrm>
            <a:off x="0" y="-994814"/>
            <a:ext cx="12192000" cy="8132064"/>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02298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613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585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72421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6975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239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950996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258200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763843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3280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43912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833487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5311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793954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245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4591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302409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991597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5033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24862245"/>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8764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858620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4631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82936910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58838480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93899120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322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643376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599058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84895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88497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44263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5625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6001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9278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9728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12546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3705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200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881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555451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75502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586786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4635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image" Target="../media/image24.png"/><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image" Target="../media/image27.svg"/><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image" Target="../media/image23.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image" Target="../media/image26.png"/><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theme" Target="../theme/theme2.xml"/><Relationship Id="rId30" Type="http://schemas.openxmlformats.org/officeDocument/2006/relationships/image" Target="../media/image25.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2" Type="http://schemas.openxmlformats.org/officeDocument/2006/relationships/slideLayout" Target="../slideLayouts/slideLayout141.xml"/><Relationship Id="rId16" Type="http://schemas.openxmlformats.org/officeDocument/2006/relationships/image" Target="../media/image35.jpg"/><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theme" Target="../theme/theme3.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4.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E9EF34AD-67D1-1680-9317-54A4D2341F89}"/>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66015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85000"/>
            <a:lumOff val="15000"/>
          </a:schemeClr>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A7F5337F-FA59-FE19-0372-BEC9CA295402}"/>
              </a:ext>
            </a:extLst>
          </p:cNvPr>
          <p:cNvPicPr>
            <a:picLocks noChangeAspect="1"/>
          </p:cNvPicPr>
          <p:nvPr userDrawn="1"/>
        </p:nvPicPr>
        <p:blipFill>
          <a:blip r:embed="rId28"/>
          <a:stretch>
            <a:fillRect/>
          </a:stretch>
        </p:blipFill>
        <p:spPr>
          <a:xfrm>
            <a:off x="11963400" y="0"/>
            <a:ext cx="228600" cy="6858000"/>
          </a:xfrm>
          <a:prstGeom prst="rect">
            <a:avLst/>
          </a:prstGeom>
        </p:spPr>
      </p:pic>
      <p:pic>
        <p:nvPicPr>
          <p:cNvPr id="53" name="Graphic 52">
            <a:extLst>
              <a:ext uri="{FF2B5EF4-FFF2-40B4-BE49-F238E27FC236}">
                <a16:creationId xmlns:a16="http://schemas.microsoft.com/office/drawing/2014/main" id="{627741B8-B2CA-35D7-D8D8-5C2FC22C90E0}"/>
              </a:ext>
            </a:extLst>
          </p:cNvPr>
          <p:cNvPicPr>
            <a:picLocks noChangeAspect="1"/>
          </p:cNvPicPr>
          <p:nvPr userDrawn="1"/>
        </p:nvPicPr>
        <p:blipFill>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368696" y="6304134"/>
            <a:ext cx="446386" cy="446386"/>
          </a:xfrm>
          <a:prstGeom prst="rect">
            <a:avLst/>
          </a:prstGeom>
        </p:spPr>
      </p:pic>
      <p:sp>
        <p:nvSpPr>
          <p:cNvPr id="54" name="TextBox 53">
            <a:extLst>
              <a:ext uri="{FF2B5EF4-FFF2-40B4-BE49-F238E27FC236}">
                <a16:creationId xmlns:a16="http://schemas.microsoft.com/office/drawing/2014/main" id="{191EA0AE-C963-5701-66C5-1FC8C7831907}"/>
              </a:ext>
            </a:extLst>
          </p:cNvPr>
          <p:cNvSpPr txBox="1"/>
          <p:nvPr userDrawn="1"/>
        </p:nvSpPr>
        <p:spPr>
          <a:xfrm>
            <a:off x="10453708" y="6373438"/>
            <a:ext cx="960323" cy="307777"/>
          </a:xfrm>
          <a:prstGeom prst="rect">
            <a:avLst/>
          </a:prstGeom>
          <a:noFill/>
        </p:spPr>
        <p:txBody>
          <a:bodyPr wrap="square" lIns="0" tIns="0" rIns="0" bIns="0" rtlCol="0">
            <a:spAutoFit/>
          </a:bodyPr>
          <a:lstStyle/>
          <a:p>
            <a:pPr algn="l"/>
            <a:r>
              <a:rPr lang="en-US" sz="2000"/>
              <a:t>aka.ms/</a:t>
            </a:r>
          </a:p>
        </p:txBody>
      </p:sp>
      <p:sp>
        <p:nvSpPr>
          <p:cNvPr id="56" name="TextBox 55">
            <a:extLst>
              <a:ext uri="{FF2B5EF4-FFF2-40B4-BE49-F238E27FC236}">
                <a16:creationId xmlns:a16="http://schemas.microsoft.com/office/drawing/2014/main" id="{FBF6CF32-22A3-8258-A698-DE998FA03B07}"/>
              </a:ext>
            </a:extLst>
          </p:cNvPr>
          <p:cNvSpPr txBox="1"/>
          <p:nvPr userDrawn="1"/>
        </p:nvSpPr>
        <p:spPr>
          <a:xfrm>
            <a:off x="1866740" y="809084"/>
            <a:ext cx="6494862" cy="3231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lumMod val="65000"/>
                  </a:schemeClr>
                </a:solidFill>
                <a:effectLst/>
                <a:uLnTx/>
                <a:uFillTx/>
                <a:latin typeface="Segoe UI"/>
                <a:ea typeface="+mn-ea"/>
                <a:cs typeface="+mn-cs"/>
              </a:rPr>
              <a:t>The Easy Way To Add LLM AI To Your App</a:t>
            </a:r>
          </a:p>
        </p:txBody>
      </p:sp>
      <p:pic>
        <p:nvPicPr>
          <p:cNvPr id="4" name="Graphic 3">
            <a:extLst>
              <a:ext uri="{FF2B5EF4-FFF2-40B4-BE49-F238E27FC236}">
                <a16:creationId xmlns:a16="http://schemas.microsoft.com/office/drawing/2014/main" id="{610BE2FF-5E23-1050-FB80-9A4CF9E6F5E2}"/>
              </a:ext>
            </a:extLst>
          </p:cNvPr>
          <p:cNvPicPr>
            <a:picLocks noChangeAspect="1"/>
          </p:cNvPicPr>
          <p:nvPr userDrawn="1"/>
        </p:nvPicPr>
        <p:blipFill>
          <a:blip r:embed="rId31" cstate="print">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75989" y="579679"/>
            <a:ext cx="2836383" cy="244405"/>
          </a:xfrm>
          <a:prstGeom prst="rect">
            <a:avLst/>
          </a:prstGeom>
        </p:spPr>
      </p:pic>
      <p:sp>
        <p:nvSpPr>
          <p:cNvPr id="5" name="TextBox 4">
            <a:extLst>
              <a:ext uri="{FF2B5EF4-FFF2-40B4-BE49-F238E27FC236}">
                <a16:creationId xmlns:a16="http://schemas.microsoft.com/office/drawing/2014/main" id="{5D6608AA-C2E9-F4BE-DF0F-16A28034F527}"/>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72431934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821" r:id="rId25"/>
    <p:sldLayoutId id="2147483822" r:id="rId26"/>
  </p:sldLayoutIdLst>
  <p:transition spd="slow">
    <p:push dir="u"/>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4/21/2025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3441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0F398FBC-E7DD-F34F-B9B5-6E316DADB886}" type="datetime1">
              <a:rPr lang="en-US" smtClean="0"/>
              <a:t>4/21/2025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r>
              <a:rPr lang="en-US"/>
              <a:t>aka.ms/semantic-kernel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CED91760-4F28-8044-ACC8-0417FF480C3E}" type="slidenum">
              <a:rPr lang="en-US" smtClean="0"/>
              <a:t>‹#›</a:t>
            </a:fld>
            <a:endParaRPr lang="en-US"/>
          </a:p>
        </p:txBody>
      </p:sp>
    </p:spTree>
    <p:extLst>
      <p:ext uri="{BB962C8B-B14F-4D97-AF65-F5344CB8AC3E}">
        <p14:creationId xmlns:p14="http://schemas.microsoft.com/office/powerpoint/2010/main" val="2049229973"/>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5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3.png"/><Relationship Id="rId1" Type="http://schemas.openxmlformats.org/officeDocument/2006/relationships/slideLayout" Target="../slideLayouts/slideLayout15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15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54.xml"/><Relationship Id="rId5" Type="http://schemas.openxmlformats.org/officeDocument/2006/relationships/image" Target="../media/image69.pn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154.xml"/><Relationship Id="rId6" Type="http://schemas.openxmlformats.org/officeDocument/2006/relationships/image" Target="../media/image42.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4.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5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44.png"/><Relationship Id="rId12"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154.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8D095B41-7312-4603-9F0F-93387C353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ckwheat in terracotta bowl on wooden table">
            <a:extLst>
              <a:ext uri="{FF2B5EF4-FFF2-40B4-BE49-F238E27FC236}">
                <a16:creationId xmlns:a16="http://schemas.microsoft.com/office/drawing/2014/main" id="{E8D623B8-C14D-3892-F7BC-B3EA70368DE6}"/>
              </a:ext>
            </a:extLst>
          </p:cNvPr>
          <p:cNvPicPr>
            <a:picLocks noChangeAspect="1"/>
          </p:cNvPicPr>
          <p:nvPr/>
        </p:nvPicPr>
        <p:blipFill>
          <a:blip r:embed="rId3">
            <a:duotone>
              <a:schemeClr val="bg2">
                <a:shade val="45000"/>
                <a:satMod val="135000"/>
              </a:schemeClr>
              <a:prstClr val="white"/>
            </a:duotone>
            <a:alphaModFix amt="50000"/>
          </a:blip>
          <a:srcRect t="5435" r="-1" b="9335"/>
          <a:stretch/>
        </p:blipFill>
        <p:spPr>
          <a:xfrm>
            <a:off x="305" y="10"/>
            <a:ext cx="12191695" cy="6857990"/>
          </a:xfrm>
          <a:prstGeom prst="rect">
            <a:avLst/>
          </a:prstGeom>
        </p:spPr>
      </p:pic>
      <p:sp>
        <p:nvSpPr>
          <p:cNvPr id="19" name="Rectangle 18">
            <a:extLst>
              <a:ext uri="{FF2B5EF4-FFF2-40B4-BE49-F238E27FC236}">
                <a16:creationId xmlns:a16="http://schemas.microsoft.com/office/drawing/2014/main" id="{1042C936-444C-4F0D-9737-291EAFE1E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D0589A-F61A-4D52-E153-B9BD0EBDCBC6}"/>
              </a:ext>
            </a:extLst>
          </p:cNvPr>
          <p:cNvSpPr>
            <a:spLocks noGrp="1"/>
          </p:cNvSpPr>
          <p:nvPr>
            <p:ph type="title"/>
          </p:nvPr>
        </p:nvSpPr>
        <p:spPr>
          <a:xfrm>
            <a:off x="2417779" y="802298"/>
            <a:ext cx="8637073" cy="2541431"/>
          </a:xfrm>
        </p:spPr>
        <p:txBody>
          <a:bodyPr vert="horz" lIns="91440" tIns="45720" rIns="91440" bIns="0" rtlCol="0" anchor="b">
            <a:normAutofit/>
          </a:bodyPr>
          <a:lstStyle/>
          <a:p>
            <a:r>
              <a:rPr lang="en-US" sz="6600">
                <a:solidFill>
                  <a:schemeClr val="tx1"/>
                </a:solidFill>
                <a:cs typeface="+mj-cs"/>
              </a:rPr>
              <a:t>Semantic Kernel </a:t>
            </a:r>
          </a:p>
        </p:txBody>
      </p:sp>
      <p:sp>
        <p:nvSpPr>
          <p:cNvPr id="3" name="Text Placeholder 2">
            <a:extLst>
              <a:ext uri="{FF2B5EF4-FFF2-40B4-BE49-F238E27FC236}">
                <a16:creationId xmlns:a16="http://schemas.microsoft.com/office/drawing/2014/main" id="{79089E19-659E-B416-2322-9E1C33019F1F}"/>
              </a:ext>
            </a:extLst>
          </p:cNvPr>
          <p:cNvSpPr>
            <a:spLocks noGrp="1"/>
          </p:cNvSpPr>
          <p:nvPr>
            <p:ph type="body" sz="quarter" idx="12"/>
          </p:nvPr>
        </p:nvSpPr>
        <p:spPr>
          <a:xfrm>
            <a:off x="2417780" y="3531204"/>
            <a:ext cx="8637072" cy="977621"/>
          </a:xfrm>
        </p:spPr>
        <p:txBody>
          <a:bodyPr vert="horz" lIns="91440" tIns="91440" rIns="91440" bIns="91440" rtlCol="0">
            <a:normAutofit/>
          </a:bodyPr>
          <a:lstStyle/>
          <a:p>
            <a:pPr>
              <a:spcBef>
                <a:spcPts val="1000"/>
              </a:spcBef>
            </a:pPr>
            <a:r>
              <a:rPr lang="en-US" sz="1800" cap="all">
                <a:cs typeface="+mn-cs"/>
              </a:rPr>
              <a:t>Pranab Paul</a:t>
            </a:r>
          </a:p>
        </p:txBody>
      </p:sp>
      <p:cxnSp>
        <p:nvCxnSpPr>
          <p:cNvPr id="21" name="Straight Connector 20">
            <a:extLst>
              <a:ext uri="{FF2B5EF4-FFF2-40B4-BE49-F238E27FC236}">
                <a16:creationId xmlns:a16="http://schemas.microsoft.com/office/drawing/2014/main" id="{B61C4D9F-F4AF-4ED2-9310-56EB2E19C0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3"/>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419FDB25-3050-4009-9806-3000DDD1C0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8063EF0F-7BC0-4CFB-AB98-20A8DD91D7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36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sz="8000" b="1" spc="-150">
                <a:latin typeface="Segoe UI"/>
                <a:cs typeface="Segoe UI"/>
              </a:rPr>
              <a:t>Planners</a:t>
            </a:r>
            <a:endParaRPr lang="en-US" sz="8000"/>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9" name="Title 1">
            <a:extLst>
              <a:ext uri="{FF2B5EF4-FFF2-40B4-BE49-F238E27FC236}">
                <a16:creationId xmlns:a16="http://schemas.microsoft.com/office/drawing/2014/main" id="{DB69D116-F837-7EC8-49DF-0947E4F09190}"/>
              </a:ext>
            </a:extLst>
          </p:cNvPr>
          <p:cNvSpPr txBox="1">
            <a:spLocks/>
          </p:cNvSpPr>
          <p:nvPr/>
        </p:nvSpPr>
        <p:spPr>
          <a:xfrm>
            <a:off x="638727" y="1713069"/>
            <a:ext cx="6173733" cy="39117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Segoe UI"/>
              </a:rPr>
              <a:t>A Planner is a function that takes the initial request and returns a list of steps needed to fulfill the request. AI is used to mix-and-match plugins registered in the kernel so it can recombine them into a series of steps.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lt"/>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ptos Display" panose="02110004020202020204"/>
              <a:ea typeface="+mj-lt"/>
              <a:cs typeface="Segoe UI"/>
            </a:endParaRPr>
          </a:p>
        </p:txBody>
      </p:sp>
      <p:pic>
        <p:nvPicPr>
          <p:cNvPr id="3" name="Picture 2">
            <a:extLst>
              <a:ext uri="{FF2B5EF4-FFF2-40B4-BE49-F238E27FC236}">
                <a16:creationId xmlns:a16="http://schemas.microsoft.com/office/drawing/2014/main" id="{F505C403-A92B-D2BB-4336-0DF8CDD9F0A4}"/>
              </a:ext>
            </a:extLst>
          </p:cNvPr>
          <p:cNvPicPr>
            <a:picLocks noChangeAspect="1"/>
          </p:cNvPicPr>
          <p:nvPr/>
        </p:nvPicPr>
        <p:blipFill>
          <a:blip r:embed="rId2"/>
          <a:stretch>
            <a:fillRect/>
          </a:stretch>
        </p:blipFill>
        <p:spPr>
          <a:xfrm>
            <a:off x="8944997" y="1761616"/>
            <a:ext cx="285750" cy="257175"/>
          </a:xfrm>
          <a:prstGeom prst="rect">
            <a:avLst/>
          </a:prstGeom>
        </p:spPr>
      </p:pic>
      <p:sp>
        <p:nvSpPr>
          <p:cNvPr id="4" name="Rounded Rectangle 62">
            <a:extLst>
              <a:ext uri="{FF2B5EF4-FFF2-40B4-BE49-F238E27FC236}">
                <a16:creationId xmlns:a16="http://schemas.microsoft.com/office/drawing/2014/main" id="{B626FB2D-8969-D875-6E60-0A5392F0D504}"/>
              </a:ext>
            </a:extLst>
          </p:cNvPr>
          <p:cNvSpPr/>
          <p:nvPr/>
        </p:nvSpPr>
        <p:spPr bwMode="auto">
          <a:xfrm>
            <a:off x="7572657" y="2831414"/>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Semantic Kernel</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logo with a black background&#10;&#10;Description automatically generated">
            <a:extLst>
              <a:ext uri="{FF2B5EF4-FFF2-40B4-BE49-F238E27FC236}">
                <a16:creationId xmlns:a16="http://schemas.microsoft.com/office/drawing/2014/main" id="{13AD5B2C-F257-2224-01F4-8850F3B66714}"/>
              </a:ext>
            </a:extLst>
          </p:cNvPr>
          <p:cNvPicPr>
            <a:picLocks noChangeAspect="1"/>
          </p:cNvPicPr>
          <p:nvPr/>
        </p:nvPicPr>
        <p:blipFill>
          <a:blip r:embed="rId3"/>
          <a:stretch>
            <a:fillRect/>
          </a:stretch>
        </p:blipFill>
        <p:spPr>
          <a:xfrm>
            <a:off x="8748949" y="2062062"/>
            <a:ext cx="669433" cy="669433"/>
          </a:xfrm>
          <a:prstGeom prst="rect">
            <a:avLst/>
          </a:prstGeom>
        </p:spPr>
      </p:pic>
      <p:sp>
        <p:nvSpPr>
          <p:cNvPr id="8" name="Rounded Rectangle 62">
            <a:extLst>
              <a:ext uri="{FF2B5EF4-FFF2-40B4-BE49-F238E27FC236}">
                <a16:creationId xmlns:a16="http://schemas.microsoft.com/office/drawing/2014/main" id="{5F2C2B5C-2086-38F2-13BF-243A7A2342DB}"/>
              </a:ext>
            </a:extLst>
          </p:cNvPr>
          <p:cNvSpPr/>
          <p:nvPr/>
        </p:nvSpPr>
        <p:spPr bwMode="auto">
          <a:xfrm>
            <a:off x="7572657" y="1324698"/>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Person has a request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descr="A cartoon character waving&#10;&#10;Description automatically generated">
            <a:extLst>
              <a:ext uri="{FF2B5EF4-FFF2-40B4-BE49-F238E27FC236}">
                <a16:creationId xmlns:a16="http://schemas.microsoft.com/office/drawing/2014/main" id="{7A43DFC2-28F0-359C-0E5F-8D0F42AA2005}"/>
              </a:ext>
            </a:extLst>
          </p:cNvPr>
          <p:cNvPicPr>
            <a:picLocks noChangeAspect="1"/>
          </p:cNvPicPr>
          <p:nvPr/>
        </p:nvPicPr>
        <p:blipFill>
          <a:blip r:embed="rId4"/>
          <a:stretch>
            <a:fillRect/>
          </a:stretch>
        </p:blipFill>
        <p:spPr>
          <a:xfrm>
            <a:off x="8560298" y="276237"/>
            <a:ext cx="1044448" cy="1046734"/>
          </a:xfrm>
          <a:prstGeom prst="rect">
            <a:avLst/>
          </a:prstGeom>
        </p:spPr>
      </p:pic>
      <p:sp>
        <p:nvSpPr>
          <p:cNvPr id="11" name="Rounded Rectangle 62">
            <a:extLst>
              <a:ext uri="{FF2B5EF4-FFF2-40B4-BE49-F238E27FC236}">
                <a16:creationId xmlns:a16="http://schemas.microsoft.com/office/drawing/2014/main" id="{D8C5120E-0A8B-B642-D935-4F4169B3414A}"/>
              </a:ext>
            </a:extLst>
          </p:cNvPr>
          <p:cNvSpPr/>
          <p:nvPr/>
        </p:nvSpPr>
        <p:spPr bwMode="auto">
          <a:xfrm>
            <a:off x="7572657" y="4338129"/>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Plugins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2" name="Picture 11" descr="A black electrical plug with two plugs&#10;&#10;Description automatically generated">
            <a:extLst>
              <a:ext uri="{FF2B5EF4-FFF2-40B4-BE49-F238E27FC236}">
                <a16:creationId xmlns:a16="http://schemas.microsoft.com/office/drawing/2014/main" id="{895ADB9C-7A21-7FF0-F43B-3F97895FC59F}"/>
              </a:ext>
            </a:extLst>
          </p:cNvPr>
          <p:cNvPicPr>
            <a:picLocks noChangeAspect="1"/>
          </p:cNvPicPr>
          <p:nvPr/>
        </p:nvPicPr>
        <p:blipFill>
          <a:blip r:embed="rId5"/>
          <a:stretch>
            <a:fillRect/>
          </a:stretch>
        </p:blipFill>
        <p:spPr>
          <a:xfrm>
            <a:off x="7989038" y="3612694"/>
            <a:ext cx="669433" cy="669433"/>
          </a:xfrm>
          <a:prstGeom prst="rect">
            <a:avLst/>
          </a:prstGeom>
        </p:spPr>
      </p:pic>
      <p:pic>
        <p:nvPicPr>
          <p:cNvPr id="13" name="Picture 12" descr="A black electrical plug with two plugs&#10;&#10;Description automatically generated">
            <a:extLst>
              <a:ext uri="{FF2B5EF4-FFF2-40B4-BE49-F238E27FC236}">
                <a16:creationId xmlns:a16="http://schemas.microsoft.com/office/drawing/2014/main" id="{145C0A3E-4110-8FBA-E69D-30750CBEE533}"/>
              </a:ext>
            </a:extLst>
          </p:cNvPr>
          <p:cNvPicPr>
            <a:picLocks noChangeAspect="1"/>
          </p:cNvPicPr>
          <p:nvPr/>
        </p:nvPicPr>
        <p:blipFill>
          <a:blip r:embed="rId5"/>
          <a:stretch>
            <a:fillRect/>
          </a:stretch>
        </p:blipFill>
        <p:spPr>
          <a:xfrm>
            <a:off x="8748949" y="3609735"/>
            <a:ext cx="669433" cy="669433"/>
          </a:xfrm>
          <a:prstGeom prst="rect">
            <a:avLst/>
          </a:prstGeom>
        </p:spPr>
      </p:pic>
      <p:pic>
        <p:nvPicPr>
          <p:cNvPr id="14" name="Picture 13" descr="A black electrical plug with two plugs&#10;&#10;Description automatically generated">
            <a:extLst>
              <a:ext uri="{FF2B5EF4-FFF2-40B4-BE49-F238E27FC236}">
                <a16:creationId xmlns:a16="http://schemas.microsoft.com/office/drawing/2014/main" id="{6FF137AB-651C-2676-815A-46FD134B1359}"/>
              </a:ext>
            </a:extLst>
          </p:cNvPr>
          <p:cNvPicPr>
            <a:picLocks noChangeAspect="1"/>
          </p:cNvPicPr>
          <p:nvPr/>
        </p:nvPicPr>
        <p:blipFill>
          <a:blip r:embed="rId5"/>
          <a:stretch>
            <a:fillRect/>
          </a:stretch>
        </p:blipFill>
        <p:spPr>
          <a:xfrm>
            <a:off x="9521916" y="3606776"/>
            <a:ext cx="669433" cy="669433"/>
          </a:xfrm>
          <a:prstGeom prst="rect">
            <a:avLst/>
          </a:prstGeom>
        </p:spPr>
      </p:pic>
      <p:sp>
        <p:nvSpPr>
          <p:cNvPr id="15" name="Rounded Rectangle 62">
            <a:extLst>
              <a:ext uri="{FF2B5EF4-FFF2-40B4-BE49-F238E27FC236}">
                <a16:creationId xmlns:a16="http://schemas.microsoft.com/office/drawing/2014/main" id="{1C538662-04D6-A9C8-4C91-CB407AB7A774}"/>
              </a:ext>
            </a:extLst>
          </p:cNvPr>
          <p:cNvSpPr/>
          <p:nvPr/>
        </p:nvSpPr>
        <p:spPr bwMode="auto">
          <a:xfrm>
            <a:off x="7572657" y="5844845"/>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Plan</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6" name="Picture 15" descr="A book shaped keyboard key&#10;&#10;Description automatically generated">
            <a:extLst>
              <a:ext uri="{FF2B5EF4-FFF2-40B4-BE49-F238E27FC236}">
                <a16:creationId xmlns:a16="http://schemas.microsoft.com/office/drawing/2014/main" id="{D41091B3-08C4-7DEA-AD98-9AC47B978436}"/>
              </a:ext>
            </a:extLst>
          </p:cNvPr>
          <p:cNvPicPr>
            <a:picLocks noChangeAspect="1"/>
          </p:cNvPicPr>
          <p:nvPr/>
        </p:nvPicPr>
        <p:blipFill>
          <a:blip r:embed="rId6"/>
          <a:stretch>
            <a:fillRect/>
          </a:stretch>
        </p:blipFill>
        <p:spPr>
          <a:xfrm>
            <a:off x="8752648" y="5114501"/>
            <a:ext cx="669433" cy="669433"/>
          </a:xfrm>
          <a:prstGeom prst="rect">
            <a:avLst/>
          </a:prstGeom>
        </p:spPr>
      </p:pic>
      <p:pic>
        <p:nvPicPr>
          <p:cNvPr id="17" name="Picture 16">
            <a:extLst>
              <a:ext uri="{FF2B5EF4-FFF2-40B4-BE49-F238E27FC236}">
                <a16:creationId xmlns:a16="http://schemas.microsoft.com/office/drawing/2014/main" id="{34DE55AB-32CE-1323-6EF3-8305ADFBB196}"/>
              </a:ext>
            </a:extLst>
          </p:cNvPr>
          <p:cNvPicPr>
            <a:picLocks noChangeAspect="1"/>
          </p:cNvPicPr>
          <p:nvPr/>
        </p:nvPicPr>
        <p:blipFill>
          <a:blip r:embed="rId2"/>
          <a:stretch>
            <a:fillRect/>
          </a:stretch>
        </p:blipFill>
        <p:spPr>
          <a:xfrm>
            <a:off x="8944997" y="3278218"/>
            <a:ext cx="285750" cy="257175"/>
          </a:xfrm>
          <a:prstGeom prst="rect">
            <a:avLst/>
          </a:prstGeom>
        </p:spPr>
      </p:pic>
      <p:pic>
        <p:nvPicPr>
          <p:cNvPr id="18" name="Picture 17">
            <a:extLst>
              <a:ext uri="{FF2B5EF4-FFF2-40B4-BE49-F238E27FC236}">
                <a16:creationId xmlns:a16="http://schemas.microsoft.com/office/drawing/2014/main" id="{6B4FE89E-D14A-6EE1-0BF8-C52A922E7CEE}"/>
              </a:ext>
            </a:extLst>
          </p:cNvPr>
          <p:cNvPicPr>
            <a:picLocks noChangeAspect="1"/>
          </p:cNvPicPr>
          <p:nvPr/>
        </p:nvPicPr>
        <p:blipFill>
          <a:blip r:embed="rId2"/>
          <a:stretch>
            <a:fillRect/>
          </a:stretch>
        </p:blipFill>
        <p:spPr>
          <a:xfrm>
            <a:off x="8944997" y="4787422"/>
            <a:ext cx="285750" cy="257175"/>
          </a:xfrm>
          <a:prstGeom prst="rect">
            <a:avLst/>
          </a:prstGeom>
        </p:spPr>
      </p:pic>
    </p:spTree>
    <p:extLst>
      <p:ext uri="{BB962C8B-B14F-4D97-AF65-F5344CB8AC3E}">
        <p14:creationId xmlns:p14="http://schemas.microsoft.com/office/powerpoint/2010/main" val="342612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Handlebars or stepwise?</a:t>
            </a:r>
            <a:endParaRPr lang="en-US"/>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705214"/>
            <a:ext cx="4238077" cy="391959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Segoe UI"/>
              </a:rPr>
              <a:t>To make plans, you'll need to define which planner to use. Choose between handlebars or stepwise planner.</a:t>
            </a:r>
            <a:endParaRPr kumimoji="0" lang="en-US" sz="2400" b="0" i="0" u="none" strike="noStrike" kern="1200" cap="none" spc="0" normalizeH="0" baseline="0" noProof="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p:txBody>
      </p:sp>
      <p:pic>
        <p:nvPicPr>
          <p:cNvPr id="11" name="Picture 10" descr="A book shaped keyboard key&#10;&#10;Description automatically generated">
            <a:extLst>
              <a:ext uri="{FF2B5EF4-FFF2-40B4-BE49-F238E27FC236}">
                <a16:creationId xmlns:a16="http://schemas.microsoft.com/office/drawing/2014/main" id="{915A7226-D17F-8FAB-DCE8-616557D690E6}"/>
              </a:ext>
            </a:extLst>
          </p:cNvPr>
          <p:cNvPicPr>
            <a:picLocks noChangeAspect="1"/>
          </p:cNvPicPr>
          <p:nvPr/>
        </p:nvPicPr>
        <p:blipFill>
          <a:blip r:embed="rId2"/>
          <a:stretch>
            <a:fillRect/>
          </a:stretch>
        </p:blipFill>
        <p:spPr>
          <a:xfrm>
            <a:off x="7984305" y="2223961"/>
            <a:ext cx="818777" cy="818777"/>
          </a:xfrm>
          <a:prstGeom prst="rect">
            <a:avLst/>
          </a:prstGeom>
        </p:spPr>
      </p:pic>
      <p:sp>
        <p:nvSpPr>
          <p:cNvPr id="12" name="Rounded Rectangle 62">
            <a:extLst>
              <a:ext uri="{FF2B5EF4-FFF2-40B4-BE49-F238E27FC236}">
                <a16:creationId xmlns:a16="http://schemas.microsoft.com/office/drawing/2014/main" id="{25CE7676-18F7-F59F-19C8-13D4C2BA8AA6}"/>
              </a:ext>
            </a:extLst>
          </p:cNvPr>
          <p:cNvSpPr/>
          <p:nvPr/>
        </p:nvSpPr>
        <p:spPr bwMode="auto">
          <a:xfrm>
            <a:off x="5267967" y="4546513"/>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Handlebars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ounded Rectangle 62">
            <a:extLst>
              <a:ext uri="{FF2B5EF4-FFF2-40B4-BE49-F238E27FC236}">
                <a16:creationId xmlns:a16="http://schemas.microsoft.com/office/drawing/2014/main" id="{3A34E0B2-9BB7-5436-71E9-3832E6A80E54}"/>
              </a:ext>
            </a:extLst>
          </p:cNvPr>
          <p:cNvSpPr/>
          <p:nvPr/>
        </p:nvSpPr>
        <p:spPr bwMode="auto">
          <a:xfrm>
            <a:off x="8878959" y="4550952"/>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Stepwise</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4" name="Picture 13">
            <a:extLst>
              <a:ext uri="{FF2B5EF4-FFF2-40B4-BE49-F238E27FC236}">
                <a16:creationId xmlns:a16="http://schemas.microsoft.com/office/drawing/2014/main" id="{E9C3AA12-8903-C05D-EF75-E1423024C898}"/>
              </a:ext>
            </a:extLst>
          </p:cNvPr>
          <p:cNvPicPr>
            <a:picLocks noChangeAspect="1"/>
          </p:cNvPicPr>
          <p:nvPr/>
        </p:nvPicPr>
        <p:blipFill>
          <a:blip r:embed="rId3"/>
          <a:stretch>
            <a:fillRect/>
          </a:stretch>
        </p:blipFill>
        <p:spPr>
          <a:xfrm>
            <a:off x="9712908" y="3376854"/>
            <a:ext cx="619125" cy="276225"/>
          </a:xfrm>
          <a:prstGeom prst="rect">
            <a:avLst/>
          </a:prstGeom>
        </p:spPr>
      </p:pic>
      <p:pic>
        <p:nvPicPr>
          <p:cNvPr id="15" name="Picture 14">
            <a:extLst>
              <a:ext uri="{FF2B5EF4-FFF2-40B4-BE49-F238E27FC236}">
                <a16:creationId xmlns:a16="http://schemas.microsoft.com/office/drawing/2014/main" id="{D5FC0036-94DF-2DE8-0867-2DCEBCC40CD9}"/>
              </a:ext>
            </a:extLst>
          </p:cNvPr>
          <p:cNvPicPr>
            <a:picLocks noChangeAspect="1"/>
          </p:cNvPicPr>
          <p:nvPr/>
        </p:nvPicPr>
        <p:blipFill>
          <a:blip r:embed="rId4"/>
          <a:stretch>
            <a:fillRect/>
          </a:stretch>
        </p:blipFill>
        <p:spPr>
          <a:xfrm>
            <a:off x="6442966" y="3369456"/>
            <a:ext cx="619125" cy="285750"/>
          </a:xfrm>
          <a:prstGeom prst="rect">
            <a:avLst/>
          </a:prstGeom>
        </p:spPr>
      </p:pic>
      <p:sp>
        <p:nvSpPr>
          <p:cNvPr id="16" name="Rounded Rectangle 62">
            <a:extLst>
              <a:ext uri="{FF2B5EF4-FFF2-40B4-BE49-F238E27FC236}">
                <a16:creationId xmlns:a16="http://schemas.microsoft.com/office/drawing/2014/main" id="{C676461A-A8C0-777C-A065-6E0B885D8120}"/>
              </a:ext>
            </a:extLst>
          </p:cNvPr>
          <p:cNvSpPr/>
          <p:nvPr/>
        </p:nvSpPr>
        <p:spPr bwMode="auto">
          <a:xfrm>
            <a:off x="7052150" y="3158638"/>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Planner</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7" name="Picture 16" descr="A blue square with white text&#10;&#10;Description automatically generated">
            <a:extLst>
              <a:ext uri="{FF2B5EF4-FFF2-40B4-BE49-F238E27FC236}">
                <a16:creationId xmlns:a16="http://schemas.microsoft.com/office/drawing/2014/main" id="{38987C53-5090-A059-D26F-1681BF24B8DA}"/>
              </a:ext>
            </a:extLst>
          </p:cNvPr>
          <p:cNvPicPr>
            <a:picLocks noChangeAspect="1"/>
          </p:cNvPicPr>
          <p:nvPr/>
        </p:nvPicPr>
        <p:blipFill>
          <a:blip r:embed="rId5"/>
          <a:stretch>
            <a:fillRect/>
          </a:stretch>
        </p:blipFill>
        <p:spPr>
          <a:xfrm>
            <a:off x="6285200" y="3774594"/>
            <a:ext cx="648622" cy="648622"/>
          </a:xfrm>
          <a:prstGeom prst="rect">
            <a:avLst/>
          </a:prstGeom>
        </p:spPr>
      </p:pic>
      <p:pic>
        <p:nvPicPr>
          <p:cNvPr id="18" name="Picture 17" descr="A yellow and blue lightning bolt&#10;&#10;Description automatically generated">
            <a:extLst>
              <a:ext uri="{FF2B5EF4-FFF2-40B4-BE49-F238E27FC236}">
                <a16:creationId xmlns:a16="http://schemas.microsoft.com/office/drawing/2014/main" id="{740FBB58-75DF-4533-40C6-8DDCC137D32D}"/>
              </a:ext>
            </a:extLst>
          </p:cNvPr>
          <p:cNvPicPr>
            <a:picLocks noChangeAspect="1"/>
          </p:cNvPicPr>
          <p:nvPr/>
        </p:nvPicPr>
        <p:blipFill>
          <a:blip r:embed="rId6"/>
          <a:stretch>
            <a:fillRect/>
          </a:stretch>
        </p:blipFill>
        <p:spPr>
          <a:xfrm>
            <a:off x="9896192" y="3774594"/>
            <a:ext cx="648622" cy="648622"/>
          </a:xfrm>
          <a:prstGeom prst="rect">
            <a:avLst/>
          </a:prstGeom>
        </p:spPr>
      </p:pic>
    </p:spTree>
    <p:extLst>
      <p:ext uri="{BB962C8B-B14F-4D97-AF65-F5344CB8AC3E}">
        <p14:creationId xmlns:p14="http://schemas.microsoft.com/office/powerpoint/2010/main" val="2156773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sz="8000" b="1" spc="-150">
                <a:latin typeface="Segoe UI"/>
                <a:cs typeface="Segoe UI"/>
              </a:rPr>
              <a:t>Personas</a:t>
            </a:r>
            <a:endParaRPr lang="en-US" sz="8000"/>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9" name="Title 1">
            <a:extLst>
              <a:ext uri="{FF2B5EF4-FFF2-40B4-BE49-F238E27FC236}">
                <a16:creationId xmlns:a16="http://schemas.microsoft.com/office/drawing/2014/main" id="{C5BFC2A2-474A-E0FC-CFA9-805448976131}"/>
              </a:ext>
            </a:extLst>
          </p:cNvPr>
          <p:cNvSpPr txBox="1">
            <a:spLocks/>
          </p:cNvSpPr>
          <p:nvPr/>
        </p:nvSpPr>
        <p:spPr>
          <a:xfrm>
            <a:off x="638727" y="1713069"/>
            <a:ext cx="6356904" cy="391174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Segoe UI"/>
              </a:rPr>
              <a:t>Personas are what defines an agent's role, like a set of instructions. They hold their own memories which provide broader context to the requests made. </a:t>
            </a:r>
            <a:endParaRPr kumimoji="0" lang="en-US" sz="6000" b="0" i="0" u="none" strike="noStrike" kern="1200" cap="none" spc="0" normalizeH="0" baseline="0" noProof="0">
              <a:ln>
                <a:noFill/>
              </a:ln>
              <a:solidFill>
                <a:prstClr val="white"/>
              </a:solidFill>
              <a:effectLst/>
              <a:uLnTx/>
              <a:uFillTx/>
              <a:latin typeface="Aptos Display" panose="0211000402020202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lt"/>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ea"/>
                <a:cs typeface="Segoe UI"/>
              </a:rPr>
              <a:t>This is what empowers multi-agent systems where specialists are defined to execute requests they were designed to fulfil.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p:txBody>
      </p:sp>
      <p:sp>
        <p:nvSpPr>
          <p:cNvPr id="3" name="Rounded Rectangle 62">
            <a:extLst>
              <a:ext uri="{FF2B5EF4-FFF2-40B4-BE49-F238E27FC236}">
                <a16:creationId xmlns:a16="http://schemas.microsoft.com/office/drawing/2014/main" id="{47E623F9-03EE-C85C-AAC2-36F0E74594B2}"/>
              </a:ext>
            </a:extLst>
          </p:cNvPr>
          <p:cNvSpPr/>
          <p:nvPr/>
        </p:nvSpPr>
        <p:spPr bwMode="auto">
          <a:xfrm>
            <a:off x="7725869" y="1324698"/>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Project manager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 name="Picture 3" descr="A clipboard with a paper on it&#10;&#10;Description automatically generated">
            <a:extLst>
              <a:ext uri="{FF2B5EF4-FFF2-40B4-BE49-F238E27FC236}">
                <a16:creationId xmlns:a16="http://schemas.microsoft.com/office/drawing/2014/main" id="{4BCB6A28-C2A3-BE5C-764E-AE1E59132C66}"/>
              </a:ext>
            </a:extLst>
          </p:cNvPr>
          <p:cNvPicPr>
            <a:picLocks noChangeAspect="1"/>
          </p:cNvPicPr>
          <p:nvPr/>
        </p:nvPicPr>
        <p:blipFill>
          <a:blip r:embed="rId2"/>
          <a:stretch>
            <a:fillRect/>
          </a:stretch>
        </p:blipFill>
        <p:spPr>
          <a:xfrm>
            <a:off x="8842976" y="543709"/>
            <a:ext cx="785516" cy="770720"/>
          </a:xfrm>
          <a:prstGeom prst="rect">
            <a:avLst/>
          </a:prstGeom>
        </p:spPr>
      </p:pic>
      <p:sp>
        <p:nvSpPr>
          <p:cNvPr id="7" name="Rounded Rectangle 62">
            <a:extLst>
              <a:ext uri="{FF2B5EF4-FFF2-40B4-BE49-F238E27FC236}">
                <a16:creationId xmlns:a16="http://schemas.microsoft.com/office/drawing/2014/main" id="{3DE0CBF7-0CE3-B7C2-4476-E42E1A6DAC55}"/>
              </a:ext>
            </a:extLst>
          </p:cNvPr>
          <p:cNvSpPr/>
          <p:nvPr/>
        </p:nvSpPr>
        <p:spPr bwMode="auto">
          <a:xfrm>
            <a:off x="7722170" y="2854123"/>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Researcher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8" name="Picture 7" descr="A purple notebook with a white stripe&#10;&#10;Description automatically generated">
            <a:extLst>
              <a:ext uri="{FF2B5EF4-FFF2-40B4-BE49-F238E27FC236}">
                <a16:creationId xmlns:a16="http://schemas.microsoft.com/office/drawing/2014/main" id="{F28B62DF-1D3A-8450-F3BF-B146D13D205D}"/>
              </a:ext>
            </a:extLst>
          </p:cNvPr>
          <p:cNvPicPr>
            <a:picLocks noChangeAspect="1"/>
          </p:cNvPicPr>
          <p:nvPr/>
        </p:nvPicPr>
        <p:blipFill>
          <a:blip r:embed="rId3"/>
          <a:stretch>
            <a:fillRect/>
          </a:stretch>
        </p:blipFill>
        <p:spPr>
          <a:xfrm>
            <a:off x="8850374" y="2079546"/>
            <a:ext cx="770720" cy="770720"/>
          </a:xfrm>
          <a:prstGeom prst="rect">
            <a:avLst/>
          </a:prstGeom>
        </p:spPr>
      </p:pic>
      <p:sp>
        <p:nvSpPr>
          <p:cNvPr id="10" name="Rounded Rectangle 62">
            <a:extLst>
              <a:ext uri="{FF2B5EF4-FFF2-40B4-BE49-F238E27FC236}">
                <a16:creationId xmlns:a16="http://schemas.microsoft.com/office/drawing/2014/main" id="{42045B8F-CED9-A9E6-DE11-4DFD5E9635DF}"/>
              </a:ext>
            </a:extLst>
          </p:cNvPr>
          <p:cNvSpPr/>
          <p:nvPr/>
        </p:nvSpPr>
        <p:spPr bwMode="auto">
          <a:xfrm>
            <a:off x="7722170" y="4376150"/>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Copywriter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1" name="Picture 10" descr="A blue and yellow pen&#10;&#10;Description automatically generated">
            <a:extLst>
              <a:ext uri="{FF2B5EF4-FFF2-40B4-BE49-F238E27FC236}">
                <a16:creationId xmlns:a16="http://schemas.microsoft.com/office/drawing/2014/main" id="{29E80534-D31B-F86C-7D77-D2C3C6EA04ED}"/>
              </a:ext>
            </a:extLst>
          </p:cNvPr>
          <p:cNvPicPr>
            <a:picLocks noChangeAspect="1"/>
          </p:cNvPicPr>
          <p:nvPr/>
        </p:nvPicPr>
        <p:blipFill>
          <a:blip r:embed="rId4"/>
          <a:stretch>
            <a:fillRect/>
          </a:stretch>
        </p:blipFill>
        <p:spPr>
          <a:xfrm>
            <a:off x="8850374" y="3585791"/>
            <a:ext cx="770720" cy="770720"/>
          </a:xfrm>
          <a:prstGeom prst="rect">
            <a:avLst/>
          </a:prstGeom>
        </p:spPr>
      </p:pic>
      <p:sp>
        <p:nvSpPr>
          <p:cNvPr id="12" name="Rounded Rectangle 62">
            <a:extLst>
              <a:ext uri="{FF2B5EF4-FFF2-40B4-BE49-F238E27FC236}">
                <a16:creationId xmlns:a16="http://schemas.microsoft.com/office/drawing/2014/main" id="{B46CF05D-3430-E036-D677-DD2DA2526C43}"/>
              </a:ext>
            </a:extLst>
          </p:cNvPr>
          <p:cNvSpPr/>
          <p:nvPr/>
        </p:nvSpPr>
        <p:spPr bwMode="auto">
          <a:xfrm>
            <a:off x="7722170" y="5905575"/>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Designer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descr="A paint brush with a pink and yellow paint brush&#10;&#10;Description automatically generated">
            <a:extLst>
              <a:ext uri="{FF2B5EF4-FFF2-40B4-BE49-F238E27FC236}">
                <a16:creationId xmlns:a16="http://schemas.microsoft.com/office/drawing/2014/main" id="{B3E1756A-D63E-ECB7-2A47-1FCF9D088FC9}"/>
              </a:ext>
            </a:extLst>
          </p:cNvPr>
          <p:cNvPicPr>
            <a:picLocks noChangeAspect="1"/>
          </p:cNvPicPr>
          <p:nvPr/>
        </p:nvPicPr>
        <p:blipFill>
          <a:blip r:embed="rId5"/>
          <a:stretch>
            <a:fillRect/>
          </a:stretch>
        </p:blipFill>
        <p:spPr>
          <a:xfrm>
            <a:off x="8850374" y="5124586"/>
            <a:ext cx="770720" cy="770720"/>
          </a:xfrm>
          <a:prstGeom prst="rect">
            <a:avLst/>
          </a:prstGeom>
        </p:spPr>
      </p:pic>
    </p:spTree>
    <p:extLst>
      <p:ext uri="{BB962C8B-B14F-4D97-AF65-F5344CB8AC3E}">
        <p14:creationId xmlns:p14="http://schemas.microsoft.com/office/powerpoint/2010/main" val="1967300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5900701" cy="817880"/>
          </a:xfrm>
        </p:spPr>
        <p:txBody>
          <a:bodyPr anchor="t">
            <a:noAutofit/>
          </a:bodyPr>
          <a:lstStyle/>
          <a:p>
            <a:pPr algn="l">
              <a:lnSpc>
                <a:spcPct val="75000"/>
              </a:lnSpc>
            </a:pPr>
            <a:r>
              <a:rPr lang="en-US" b="1" spc="-150">
                <a:latin typeface="Segoe UI"/>
                <a:cs typeface="Segoe UI"/>
              </a:rPr>
              <a:t>Managing personas</a:t>
            </a:r>
            <a:endParaRPr lang="en-US"/>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2253482"/>
            <a:ext cx="4238077" cy="391959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Segoe UI"/>
              </a:rPr>
              <a:t>Through plugins, planners orchestrate agents. Choosing the best agent for the request.</a:t>
            </a:r>
            <a:endParaRPr kumimoji="0" lang="en-US" sz="2400" b="0" i="0" u="none" strike="noStrike" kern="1200" cap="none" spc="0" normalizeH="0" baseline="0" noProof="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p:txBody>
      </p:sp>
      <p:pic>
        <p:nvPicPr>
          <p:cNvPr id="27" name="Picture 26" descr="A clipboard with a paper on it&#10;&#10;Description automatically generated">
            <a:extLst>
              <a:ext uri="{FF2B5EF4-FFF2-40B4-BE49-F238E27FC236}">
                <a16:creationId xmlns:a16="http://schemas.microsoft.com/office/drawing/2014/main" id="{C11EBCEB-5808-0A98-D7EF-4FC2EF7346BB}"/>
              </a:ext>
            </a:extLst>
          </p:cNvPr>
          <p:cNvPicPr>
            <a:picLocks noChangeAspect="1"/>
          </p:cNvPicPr>
          <p:nvPr/>
        </p:nvPicPr>
        <p:blipFill>
          <a:blip r:embed="rId2"/>
          <a:stretch>
            <a:fillRect/>
          </a:stretch>
        </p:blipFill>
        <p:spPr>
          <a:xfrm>
            <a:off x="6605026" y="2817890"/>
            <a:ext cx="785516" cy="770720"/>
          </a:xfrm>
          <a:prstGeom prst="rect">
            <a:avLst/>
          </a:prstGeom>
        </p:spPr>
      </p:pic>
      <p:sp>
        <p:nvSpPr>
          <p:cNvPr id="28" name="Rounded Rectangle 62">
            <a:extLst>
              <a:ext uri="{FF2B5EF4-FFF2-40B4-BE49-F238E27FC236}">
                <a16:creationId xmlns:a16="http://schemas.microsoft.com/office/drawing/2014/main" id="{9643E8FB-042B-7060-3DE1-A60A17F8EB63}"/>
              </a:ext>
            </a:extLst>
          </p:cNvPr>
          <p:cNvSpPr/>
          <p:nvPr/>
        </p:nvSpPr>
        <p:spPr bwMode="auto">
          <a:xfrm>
            <a:off x="2226857" y="5607205"/>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Researcher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9" name="Picture 28" descr="A purple notebook with a white stripe&#10;&#10;Description automatically generated">
            <a:extLst>
              <a:ext uri="{FF2B5EF4-FFF2-40B4-BE49-F238E27FC236}">
                <a16:creationId xmlns:a16="http://schemas.microsoft.com/office/drawing/2014/main" id="{270D934A-787C-093D-CDA7-5DAF5BAB03CC}"/>
              </a:ext>
            </a:extLst>
          </p:cNvPr>
          <p:cNvPicPr>
            <a:picLocks noChangeAspect="1"/>
          </p:cNvPicPr>
          <p:nvPr/>
        </p:nvPicPr>
        <p:blipFill>
          <a:blip r:embed="rId3"/>
          <a:stretch>
            <a:fillRect/>
          </a:stretch>
        </p:blipFill>
        <p:spPr>
          <a:xfrm>
            <a:off x="3355061" y="4816846"/>
            <a:ext cx="770720" cy="770720"/>
          </a:xfrm>
          <a:prstGeom prst="rect">
            <a:avLst/>
          </a:prstGeom>
        </p:spPr>
      </p:pic>
      <p:sp>
        <p:nvSpPr>
          <p:cNvPr id="30" name="Rounded Rectangle 62">
            <a:extLst>
              <a:ext uri="{FF2B5EF4-FFF2-40B4-BE49-F238E27FC236}">
                <a16:creationId xmlns:a16="http://schemas.microsoft.com/office/drawing/2014/main" id="{377B7C8E-F108-D413-3339-DC84DDC95A32}"/>
              </a:ext>
            </a:extLst>
          </p:cNvPr>
          <p:cNvSpPr/>
          <p:nvPr/>
        </p:nvSpPr>
        <p:spPr bwMode="auto">
          <a:xfrm>
            <a:off x="5487920" y="5607205"/>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Copywriter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1" name="Picture 30" descr="A blue and yellow pen&#10;&#10;Description automatically generated">
            <a:extLst>
              <a:ext uri="{FF2B5EF4-FFF2-40B4-BE49-F238E27FC236}">
                <a16:creationId xmlns:a16="http://schemas.microsoft.com/office/drawing/2014/main" id="{2D12D405-6440-0C60-7DB6-16BC57B86F0A}"/>
              </a:ext>
            </a:extLst>
          </p:cNvPr>
          <p:cNvPicPr>
            <a:picLocks noChangeAspect="1"/>
          </p:cNvPicPr>
          <p:nvPr/>
        </p:nvPicPr>
        <p:blipFill>
          <a:blip r:embed="rId4"/>
          <a:stretch>
            <a:fillRect/>
          </a:stretch>
        </p:blipFill>
        <p:spPr>
          <a:xfrm>
            <a:off x="6612425" y="4816846"/>
            <a:ext cx="770720" cy="770720"/>
          </a:xfrm>
          <a:prstGeom prst="rect">
            <a:avLst/>
          </a:prstGeom>
        </p:spPr>
      </p:pic>
      <p:sp>
        <p:nvSpPr>
          <p:cNvPr id="32" name="Rounded Rectangle 62">
            <a:extLst>
              <a:ext uri="{FF2B5EF4-FFF2-40B4-BE49-F238E27FC236}">
                <a16:creationId xmlns:a16="http://schemas.microsoft.com/office/drawing/2014/main" id="{34EA96F2-B00D-27EF-3457-B4D1AA0E8310}"/>
              </a:ext>
            </a:extLst>
          </p:cNvPr>
          <p:cNvSpPr/>
          <p:nvPr/>
        </p:nvSpPr>
        <p:spPr bwMode="auto">
          <a:xfrm>
            <a:off x="8729749" y="5599807"/>
            <a:ext cx="302454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Designer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3" name="Picture 32" descr="A paint brush with a pink and yellow paint brush&#10;&#10;Description automatically generated">
            <a:extLst>
              <a:ext uri="{FF2B5EF4-FFF2-40B4-BE49-F238E27FC236}">
                <a16:creationId xmlns:a16="http://schemas.microsoft.com/office/drawing/2014/main" id="{708844EC-8161-B3E8-C98C-203AFD79C7B4}"/>
              </a:ext>
            </a:extLst>
          </p:cNvPr>
          <p:cNvPicPr>
            <a:picLocks noChangeAspect="1"/>
          </p:cNvPicPr>
          <p:nvPr/>
        </p:nvPicPr>
        <p:blipFill>
          <a:blip r:embed="rId5"/>
          <a:stretch>
            <a:fillRect/>
          </a:stretch>
        </p:blipFill>
        <p:spPr>
          <a:xfrm>
            <a:off x="9857953" y="4816846"/>
            <a:ext cx="770720" cy="770720"/>
          </a:xfrm>
          <a:prstGeom prst="rect">
            <a:avLst/>
          </a:prstGeom>
        </p:spPr>
      </p:pic>
      <p:sp>
        <p:nvSpPr>
          <p:cNvPr id="34" name="Rounded Rectangle 62">
            <a:extLst>
              <a:ext uri="{FF2B5EF4-FFF2-40B4-BE49-F238E27FC236}">
                <a16:creationId xmlns:a16="http://schemas.microsoft.com/office/drawing/2014/main" id="{1D978482-5B48-3A50-44B9-DC1DDB379A8F}"/>
              </a:ext>
            </a:extLst>
          </p:cNvPr>
          <p:cNvSpPr/>
          <p:nvPr/>
        </p:nvSpPr>
        <p:spPr bwMode="auto">
          <a:xfrm>
            <a:off x="5277075" y="1812989"/>
            <a:ext cx="3446230"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Agent orchestrator plugin</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34" descr="A close up of a plug&#10;&#10;Description automatically generated">
            <a:extLst>
              <a:ext uri="{FF2B5EF4-FFF2-40B4-BE49-F238E27FC236}">
                <a16:creationId xmlns:a16="http://schemas.microsoft.com/office/drawing/2014/main" id="{30F24118-A722-0713-FE52-1C8B72B9700D}"/>
              </a:ext>
            </a:extLst>
          </p:cNvPr>
          <p:cNvPicPr>
            <a:picLocks noChangeAspect="1"/>
          </p:cNvPicPr>
          <p:nvPr/>
        </p:nvPicPr>
        <p:blipFill>
          <a:blip r:embed="rId6"/>
          <a:stretch>
            <a:fillRect/>
          </a:stretch>
        </p:blipFill>
        <p:spPr>
          <a:xfrm>
            <a:off x="6531046" y="881543"/>
            <a:ext cx="935762" cy="906170"/>
          </a:xfrm>
          <a:prstGeom prst="rect">
            <a:avLst/>
          </a:prstGeom>
        </p:spPr>
      </p:pic>
      <p:pic>
        <p:nvPicPr>
          <p:cNvPr id="36" name="Picture 35">
            <a:extLst>
              <a:ext uri="{FF2B5EF4-FFF2-40B4-BE49-F238E27FC236}">
                <a16:creationId xmlns:a16="http://schemas.microsoft.com/office/drawing/2014/main" id="{DA99DA0C-4AD2-5D6E-4757-97477BF88730}"/>
              </a:ext>
            </a:extLst>
          </p:cNvPr>
          <p:cNvPicPr>
            <a:picLocks noChangeAspect="1"/>
          </p:cNvPicPr>
          <p:nvPr/>
        </p:nvPicPr>
        <p:blipFill>
          <a:blip r:embed="rId7"/>
          <a:stretch>
            <a:fillRect/>
          </a:stretch>
        </p:blipFill>
        <p:spPr>
          <a:xfrm>
            <a:off x="6856560" y="2265951"/>
            <a:ext cx="285750" cy="438150"/>
          </a:xfrm>
          <a:prstGeom prst="rect">
            <a:avLst/>
          </a:prstGeom>
        </p:spPr>
      </p:pic>
      <p:pic>
        <p:nvPicPr>
          <p:cNvPr id="37" name="Picture 36">
            <a:extLst>
              <a:ext uri="{FF2B5EF4-FFF2-40B4-BE49-F238E27FC236}">
                <a16:creationId xmlns:a16="http://schemas.microsoft.com/office/drawing/2014/main" id="{3DC981D2-C4C0-8DC5-8097-201A7C04E2B5}"/>
              </a:ext>
            </a:extLst>
          </p:cNvPr>
          <p:cNvPicPr>
            <a:picLocks noChangeAspect="1"/>
          </p:cNvPicPr>
          <p:nvPr/>
        </p:nvPicPr>
        <p:blipFill>
          <a:blip r:embed="rId7"/>
          <a:stretch>
            <a:fillRect/>
          </a:stretch>
        </p:blipFill>
        <p:spPr>
          <a:xfrm>
            <a:off x="3599098" y="4301249"/>
            <a:ext cx="285750" cy="438150"/>
          </a:xfrm>
          <a:prstGeom prst="rect">
            <a:avLst/>
          </a:prstGeom>
        </p:spPr>
      </p:pic>
      <p:pic>
        <p:nvPicPr>
          <p:cNvPr id="38" name="Picture 37">
            <a:extLst>
              <a:ext uri="{FF2B5EF4-FFF2-40B4-BE49-F238E27FC236}">
                <a16:creationId xmlns:a16="http://schemas.microsoft.com/office/drawing/2014/main" id="{D248E53B-25AC-137D-4DED-94204956C040}"/>
              </a:ext>
            </a:extLst>
          </p:cNvPr>
          <p:cNvPicPr>
            <a:picLocks noChangeAspect="1"/>
          </p:cNvPicPr>
          <p:nvPr/>
        </p:nvPicPr>
        <p:blipFill rotWithShape="1">
          <a:blip r:embed="rId7"/>
          <a:srcRect r="2564" b="1667"/>
          <a:stretch/>
        </p:blipFill>
        <p:spPr>
          <a:xfrm>
            <a:off x="10220360" y="4279055"/>
            <a:ext cx="278424" cy="430848"/>
          </a:xfrm>
          <a:prstGeom prst="rect">
            <a:avLst/>
          </a:prstGeom>
        </p:spPr>
      </p:pic>
      <p:pic>
        <p:nvPicPr>
          <p:cNvPr id="39" name="Picture 38">
            <a:extLst>
              <a:ext uri="{FF2B5EF4-FFF2-40B4-BE49-F238E27FC236}">
                <a16:creationId xmlns:a16="http://schemas.microsoft.com/office/drawing/2014/main" id="{E5F1EC5A-18B2-EB1E-12B5-9004ED92B25B}"/>
              </a:ext>
            </a:extLst>
          </p:cNvPr>
          <p:cNvPicPr>
            <a:picLocks noChangeAspect="1"/>
          </p:cNvPicPr>
          <p:nvPr/>
        </p:nvPicPr>
        <p:blipFill rotWithShape="1">
          <a:blip r:embed="rId8"/>
          <a:srcRect t="-2510" r="-1967" b="12500"/>
          <a:stretch/>
        </p:blipFill>
        <p:spPr>
          <a:xfrm>
            <a:off x="3728380" y="4278500"/>
            <a:ext cx="6771653" cy="47612"/>
          </a:xfrm>
          <a:prstGeom prst="rect">
            <a:avLst/>
          </a:prstGeom>
        </p:spPr>
      </p:pic>
      <p:pic>
        <p:nvPicPr>
          <p:cNvPr id="40" name="Picture 39">
            <a:extLst>
              <a:ext uri="{FF2B5EF4-FFF2-40B4-BE49-F238E27FC236}">
                <a16:creationId xmlns:a16="http://schemas.microsoft.com/office/drawing/2014/main" id="{17F9EA88-112D-5D3F-360D-82F0B0C01201}"/>
              </a:ext>
            </a:extLst>
          </p:cNvPr>
          <p:cNvPicPr>
            <a:picLocks noChangeAspect="1"/>
          </p:cNvPicPr>
          <p:nvPr/>
        </p:nvPicPr>
        <p:blipFill>
          <a:blip r:embed="rId9"/>
          <a:stretch>
            <a:fillRect/>
          </a:stretch>
        </p:blipFill>
        <p:spPr>
          <a:xfrm>
            <a:off x="6856560" y="3916550"/>
            <a:ext cx="285750" cy="819150"/>
          </a:xfrm>
          <a:prstGeom prst="rect">
            <a:avLst/>
          </a:prstGeom>
        </p:spPr>
      </p:pic>
      <p:sp>
        <p:nvSpPr>
          <p:cNvPr id="41" name="Rounded Rectangle 62">
            <a:extLst>
              <a:ext uri="{FF2B5EF4-FFF2-40B4-BE49-F238E27FC236}">
                <a16:creationId xmlns:a16="http://schemas.microsoft.com/office/drawing/2014/main" id="{09A88846-2A80-2AA4-57D2-8FF03CD9C402}"/>
              </a:ext>
            </a:extLst>
          </p:cNvPr>
          <p:cNvSpPr/>
          <p:nvPr/>
        </p:nvSpPr>
        <p:spPr bwMode="auto">
          <a:xfrm>
            <a:off x="5277075" y="3591482"/>
            <a:ext cx="3446230"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Project manager agent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028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Memories</a:t>
            </a:r>
            <a:endParaRPr lang="en-US"/>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472754"/>
            <a:ext cx="10082408" cy="489286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ea"/>
                <a:cs typeface="Segoe UI"/>
              </a:rPr>
              <a:t>This is what provides context to the initial request. Memories are fed into Semantic Kernel in a few different ways.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2000" b="0" i="0" u="none" strike="noStrike" kern="1200" cap="none" spc="0" normalizeH="0" baseline="0" noProof="0">
                <a:ln>
                  <a:noFill/>
                </a:ln>
                <a:solidFill>
                  <a:prstClr val="white"/>
                </a:solidFill>
                <a:effectLst/>
                <a:uLnTx/>
                <a:uFillTx/>
                <a:latin typeface="Segoe UI"/>
                <a:ea typeface="+mj-ea"/>
                <a:cs typeface="Segoe UI"/>
              </a:rPr>
              <a:t>Conventional key-value pairs: Just like you would set an environment variable in your shell, the same can be done when using Semantic Kernel. The lookup is "conventional" because it's a one-to-one match between a key and your query.</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endParaRPr kumimoji="0" lang="en-US" sz="2000" b="0" i="0" u="none" strike="noStrike" kern="1200" cap="none" spc="0" normalizeH="0" baseline="0" noProof="0">
              <a:ln>
                <a:noFill/>
              </a:ln>
              <a:solidFill>
                <a:prstClr val="white"/>
              </a:solidFill>
              <a:effectLst/>
              <a:uLnTx/>
              <a:uFillTx/>
              <a:latin typeface="Segoe UI"/>
              <a:ea typeface="+mj-ea"/>
              <a:cs typeface="Segoe UI"/>
            </a:endParaRP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2000" b="0" i="0" u="none" strike="noStrike" kern="1200" cap="none" spc="0" normalizeH="0" baseline="0" noProof="0">
                <a:ln>
                  <a:noFill/>
                </a:ln>
                <a:solidFill>
                  <a:prstClr val="white"/>
                </a:solidFill>
                <a:effectLst/>
                <a:uLnTx/>
                <a:uFillTx/>
                <a:latin typeface="Segoe UI"/>
                <a:ea typeface="+mj-ea"/>
                <a:cs typeface="Segoe UI"/>
              </a:rPr>
              <a:t>Conventional local-storage: When you save information to a file, it can be retrieved with its filename. When you have a lot of information to store in a key-value pair, you're best off keeping it on disk.</a:t>
            </a: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endParaRPr kumimoji="0" lang="en-US" sz="2000" b="0" i="0" u="none" strike="noStrike" kern="1200" cap="none" spc="0" normalizeH="0" baseline="0" noProof="0">
              <a:ln>
                <a:noFill/>
              </a:ln>
              <a:solidFill>
                <a:prstClr val="white"/>
              </a:solidFill>
              <a:effectLst/>
              <a:uLnTx/>
              <a:uFillTx/>
              <a:latin typeface="Segoe UI"/>
              <a:ea typeface="+mj-ea"/>
              <a:cs typeface="Segoe UI"/>
            </a:endParaRPr>
          </a:p>
          <a:p>
            <a:pPr marL="285750" marR="0" lvl="0" indent="-285750" algn="l" defTabSz="914400" rtl="0" eaLnBrk="1" fontAlgn="auto" latinLnBrk="0" hangingPunct="1">
              <a:lnSpc>
                <a:spcPct val="90000"/>
              </a:lnSpc>
              <a:spcBef>
                <a:spcPct val="0"/>
              </a:spcBef>
              <a:spcAft>
                <a:spcPts val="0"/>
              </a:spcAft>
              <a:buClrTx/>
              <a:buSzTx/>
              <a:buFont typeface="Arial"/>
              <a:buChar char="•"/>
              <a:tabLst/>
              <a:defRPr/>
            </a:pPr>
            <a:r>
              <a:rPr kumimoji="0" lang="en-US" sz="2000" b="0" i="0" u="none" strike="noStrike" kern="1200" cap="none" spc="0" normalizeH="0" baseline="0" noProof="0">
                <a:ln>
                  <a:noFill/>
                </a:ln>
                <a:solidFill>
                  <a:prstClr val="white"/>
                </a:solidFill>
                <a:effectLst/>
                <a:uLnTx/>
                <a:uFillTx/>
                <a:latin typeface="Segoe UI"/>
                <a:ea typeface="+mj-ea"/>
                <a:cs typeface="Segoe UI"/>
              </a:rPr>
              <a:t>Semantic memory search: You can also represent text information as a long vector of numbers, known as "embeddings." This lets you execute a "semantic" search that compares meaning-to-meaning with your query.</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j-ea"/>
              <a:cs typeface="Segoe UI"/>
            </a:endParaRPr>
          </a:p>
        </p:txBody>
      </p:sp>
    </p:spTree>
    <p:extLst>
      <p:ext uri="{BB962C8B-B14F-4D97-AF65-F5344CB8AC3E}">
        <p14:creationId xmlns:p14="http://schemas.microsoft.com/office/powerpoint/2010/main" val="868694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Prompts</a:t>
            </a:r>
            <a:endParaRPr lang="en-US"/>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472754"/>
            <a:ext cx="10082408" cy="4308076"/>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j-ea"/>
                <a:cs typeface="Segoe UI"/>
              </a:rPr>
              <a:t>This is how you communicate with model. It serves as the input which elicits a response from the model. Selecting the right words, phrases, symbols, and formats that guide the model in generating high-quality and relevant results. </a:t>
            </a:r>
            <a:endParaRPr kumimoji="0" lang="en-US" sz="6000" b="0" i="0" u="none" strike="noStrike" kern="1200" cap="none" spc="0" normalizeH="0" baseline="0" noProof="0">
              <a:ln>
                <a:noFill/>
              </a:ln>
              <a:solidFill>
                <a:prstClr val="white"/>
              </a:solidFill>
              <a:effectLst/>
              <a:uLnTx/>
              <a:uFillTx/>
              <a:latin typeface="Aptos Display" panose="02110004020202020204"/>
              <a:ea typeface="+mj-ea"/>
              <a:cs typeface="+mj-cs"/>
            </a:endParaRPr>
          </a:p>
        </p:txBody>
      </p:sp>
    </p:spTree>
    <p:extLst>
      <p:ext uri="{BB962C8B-B14F-4D97-AF65-F5344CB8AC3E}">
        <p14:creationId xmlns:p14="http://schemas.microsoft.com/office/powerpoint/2010/main" val="3410203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Title 4">
            <a:extLst>
              <a:ext uri="{FF2B5EF4-FFF2-40B4-BE49-F238E27FC236}">
                <a16:creationId xmlns:a16="http://schemas.microsoft.com/office/drawing/2014/main" id="{CF7E8239-4095-F7FF-8A62-89D4F006E6C8}"/>
              </a:ext>
            </a:extLst>
          </p:cNvPr>
          <p:cNvSpPr>
            <a:spLocks noGrp="1"/>
          </p:cNvSpPr>
          <p:nvPr>
            <p:ph type="title"/>
          </p:nvPr>
        </p:nvSpPr>
        <p:spPr>
          <a:xfrm>
            <a:off x="2606659" y="526253"/>
            <a:ext cx="4165848" cy="369332"/>
          </a:xfrm>
        </p:spPr>
        <p:txBody>
          <a:bodyPr/>
          <a:lstStyle/>
          <a:p>
            <a:r>
              <a:rPr lang="en-US" sz="2400"/>
              <a:t>Semantic Kernel Architecture</a:t>
            </a:r>
          </a:p>
        </p:txBody>
      </p:sp>
      <p:pic>
        <p:nvPicPr>
          <p:cNvPr id="38" name="Picture 37" descr="A picture containing text, screenshot, design&#10;&#10;Description automatically generated">
            <a:extLst>
              <a:ext uri="{FF2B5EF4-FFF2-40B4-BE49-F238E27FC236}">
                <a16:creationId xmlns:a16="http://schemas.microsoft.com/office/drawing/2014/main" id="{8EB7E95C-E332-E17A-39D4-A29CF458F6C1}"/>
              </a:ext>
            </a:extLst>
          </p:cNvPr>
          <p:cNvPicPr>
            <a:picLocks noChangeAspect="1"/>
          </p:cNvPicPr>
          <p:nvPr/>
        </p:nvPicPr>
        <p:blipFill rotWithShape="1">
          <a:blip r:embed="rId2">
            <a:extLst>
              <a:ext uri="{28A0092B-C50C-407E-A947-70E740481C1C}">
                <a14:useLocalDpi xmlns:a14="http://schemas.microsoft.com/office/drawing/2010/main" val="0"/>
              </a:ext>
            </a:extLst>
          </a:blip>
          <a:srcRect l="-69" t="-2234" r="68" b="2102"/>
          <a:stretch/>
        </p:blipFill>
        <p:spPr>
          <a:xfrm>
            <a:off x="843405" y="895585"/>
            <a:ext cx="10286527" cy="5519024"/>
          </a:xfrm>
          <a:prstGeom prst="rect">
            <a:avLst/>
          </a:prstGeom>
        </p:spPr>
      </p:pic>
    </p:spTree>
    <p:extLst>
      <p:ext uri="{BB962C8B-B14F-4D97-AF65-F5344CB8AC3E}">
        <p14:creationId xmlns:p14="http://schemas.microsoft.com/office/powerpoint/2010/main" val="10825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What is Semantic Kernel?</a:t>
            </a:r>
            <a:endParaRPr lang="en-US" b="1" spc="-150">
              <a:latin typeface="Segoe UI" panose="020B0502040204020203" pitchFamily="34" charset="0"/>
              <a:cs typeface="Segoe UI" panose="020B0502040204020203" pitchFamily="34" charset="0"/>
            </a:endParaRPr>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662238"/>
            <a:ext cx="5044331" cy="353822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ptos_MSFontService"/>
                <a:ea typeface="+mj-ea"/>
                <a:cs typeface="Segoe UI"/>
              </a:rPr>
              <a:t>An open-source SDK that lets you easily build agents that call your existing code. As a highly extensible framework, it can be used with models from OpenAI, Azure OpenAI, Hugging Face, and more! </a:t>
            </a:r>
            <a:endParaRPr kumimoji="0" lang="en-US" sz="6000" b="0" i="0" u="none" strike="noStrike" kern="1200" cap="none" spc="0" normalizeH="0" baseline="0" noProof="0">
              <a:ln>
                <a:noFill/>
              </a:ln>
              <a:solidFill>
                <a:prstClr val="white"/>
              </a:solidFill>
              <a:effectLst/>
              <a:uLnTx/>
              <a:uFillTx/>
              <a:latin typeface="Aptos Display" panose="0211000402020202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ptos_MSFontService"/>
              <a:ea typeface="+mj-ea"/>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Aptos_MSFontService"/>
                <a:ea typeface="+mj-ea"/>
                <a:cs typeface="Segoe UI"/>
              </a:rPr>
              <a:t>By combining your existing C#, Python, and Java code with these models, you can build agents that answer questions and automate processes.</a:t>
            </a:r>
            <a:endParaRPr kumimoji="0" lang="en-US" sz="6000" b="0" i="0" u="none" strike="noStrike" kern="1200" cap="none" spc="0" normalizeH="0" baseline="0" noProof="0">
              <a:ln>
                <a:noFill/>
              </a:ln>
              <a:solidFill>
                <a:prstClr val="white"/>
              </a:solidFill>
              <a:effectLst/>
              <a:uLnTx/>
              <a:uFillTx/>
              <a:latin typeface="Aptos Display" panose="02110004020202020204"/>
              <a:ea typeface="+mj-ea"/>
              <a:cs typeface="+mj-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bold"/>
              <a:ea typeface="+mj-ea"/>
              <a:cs typeface="Segoe UI"/>
            </a:endParaRPr>
          </a:p>
        </p:txBody>
      </p:sp>
      <p:pic>
        <p:nvPicPr>
          <p:cNvPr id="46" name="Picture 45" descr="A logo with a black background&#10;&#10;Description automatically generated">
            <a:extLst>
              <a:ext uri="{FF2B5EF4-FFF2-40B4-BE49-F238E27FC236}">
                <a16:creationId xmlns:a16="http://schemas.microsoft.com/office/drawing/2014/main" id="{A25FD496-721C-61D1-BCEA-F74BD7CE4F03}"/>
              </a:ext>
            </a:extLst>
          </p:cNvPr>
          <p:cNvPicPr>
            <a:picLocks noChangeAspect="1"/>
          </p:cNvPicPr>
          <p:nvPr/>
        </p:nvPicPr>
        <p:blipFill>
          <a:blip r:embed="rId2"/>
          <a:stretch>
            <a:fillRect/>
          </a:stretch>
        </p:blipFill>
        <p:spPr>
          <a:xfrm>
            <a:off x="7898797" y="3795304"/>
            <a:ext cx="1206148" cy="1192834"/>
          </a:xfrm>
          <a:prstGeom prst="rect">
            <a:avLst/>
          </a:prstGeom>
        </p:spPr>
      </p:pic>
      <p:sp>
        <p:nvSpPr>
          <p:cNvPr id="47" name="TextBox 9">
            <a:extLst>
              <a:ext uri="{FF2B5EF4-FFF2-40B4-BE49-F238E27FC236}">
                <a16:creationId xmlns:a16="http://schemas.microsoft.com/office/drawing/2014/main" id="{7535A4D3-04F2-D37D-EACF-88202EE42A89}"/>
              </a:ext>
            </a:extLst>
          </p:cNvPr>
          <p:cNvSpPr txBox="1"/>
          <p:nvPr/>
        </p:nvSpPr>
        <p:spPr>
          <a:xfrm>
            <a:off x="10164786" y="5660306"/>
            <a:ext cx="968724"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gradFill>
                  <a:gsLst>
                    <a:gs pos="575">
                      <a:srgbClr val="FFFFFF"/>
                    </a:gs>
                    <a:gs pos="10843">
                      <a:srgbClr val="FFFFFF"/>
                    </a:gs>
                  </a:gsLst>
                  <a:lin ang="2700000" scaled="0"/>
                </a:gradFill>
                <a:effectLst/>
                <a:uLnTx/>
                <a:uFillTx/>
                <a:latin typeface="Segoe UI Variable Display Semibold"/>
                <a:ea typeface="+mn-ea"/>
                <a:cs typeface="+mn-cs"/>
              </a:rPr>
              <a:t>.Net</a:t>
            </a:r>
            <a:endParaRPr kumimoji="0" lang="en-US" sz="2800" b="0" i="0" u="none" strike="noStrike" kern="1200" cap="none" spc="0" normalizeH="0" baseline="0" noProof="0" err="1">
              <a:ln>
                <a:noFill/>
              </a:ln>
              <a:solidFill>
                <a:prstClr val="white"/>
              </a:solidFill>
              <a:effectLst/>
              <a:uLnTx/>
              <a:uFillTx/>
              <a:latin typeface="Aptos" panose="02110004020202020204"/>
              <a:ea typeface="+mn-ea"/>
              <a:cs typeface="+mn-cs"/>
            </a:endParaRPr>
          </a:p>
        </p:txBody>
      </p:sp>
      <p:sp>
        <p:nvSpPr>
          <p:cNvPr id="48" name="TextBox 11">
            <a:extLst>
              <a:ext uri="{FF2B5EF4-FFF2-40B4-BE49-F238E27FC236}">
                <a16:creationId xmlns:a16="http://schemas.microsoft.com/office/drawing/2014/main" id="{34B2599B-3EC4-3DF2-9877-EE7898EC747A}"/>
              </a:ext>
            </a:extLst>
          </p:cNvPr>
          <p:cNvSpPr txBox="1"/>
          <p:nvPr/>
        </p:nvSpPr>
        <p:spPr>
          <a:xfrm>
            <a:off x="5901660" y="5660306"/>
            <a:ext cx="928131"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575">
                      <a:srgbClr val="FFFFFF"/>
                    </a:gs>
                    <a:gs pos="10843">
                      <a:srgbClr val="FFFFFF"/>
                    </a:gs>
                  </a:gsLst>
                  <a:lin ang="2700000" scaled="0"/>
                </a:gradFill>
                <a:effectLst/>
                <a:uLnTx/>
                <a:uFillTx/>
                <a:latin typeface="Segoe UI Variable Display Semibold"/>
                <a:ea typeface="+mn-ea"/>
                <a:cs typeface="+mn-cs"/>
              </a:rPr>
              <a:t>Java</a:t>
            </a:r>
            <a:endParaRPr kumimoji="0" lang="en-US" sz="2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TextBox 13">
            <a:extLst>
              <a:ext uri="{FF2B5EF4-FFF2-40B4-BE49-F238E27FC236}">
                <a16:creationId xmlns:a16="http://schemas.microsoft.com/office/drawing/2014/main" id="{850F6C44-E725-B581-634F-D98A2BFB1D53}"/>
              </a:ext>
            </a:extLst>
          </p:cNvPr>
          <p:cNvSpPr txBox="1"/>
          <p:nvPr/>
        </p:nvSpPr>
        <p:spPr>
          <a:xfrm>
            <a:off x="7768788" y="1588977"/>
            <a:ext cx="1466166"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575">
                      <a:srgbClr val="FFFFFF"/>
                    </a:gs>
                    <a:gs pos="10843">
                      <a:srgbClr val="FFFFFF"/>
                    </a:gs>
                  </a:gsLst>
                  <a:lin ang="2700000" scaled="0"/>
                </a:gradFill>
                <a:effectLst/>
                <a:uLnTx/>
                <a:uFillTx/>
                <a:latin typeface="Segoe UI"/>
                <a:ea typeface="+mn-ea"/>
                <a:cs typeface="Segoe UI"/>
              </a:rPr>
              <a:t>Python</a:t>
            </a:r>
            <a:endParaRPr kumimoji="0" lang="en-US" sz="2800" b="0" i="0" u="none" strike="noStrike" kern="1200" cap="none" spc="0" normalizeH="0" baseline="0" noProof="0">
              <a:ln>
                <a:noFill/>
              </a:ln>
              <a:solidFill>
                <a:prstClr val="white"/>
              </a:solidFill>
              <a:effectLst/>
              <a:uLnTx/>
              <a:uFillTx/>
              <a:latin typeface="Segoe UI"/>
              <a:ea typeface="+mn-ea"/>
              <a:cs typeface="Segoe UI"/>
            </a:endParaRPr>
          </a:p>
        </p:txBody>
      </p:sp>
      <p:sp>
        <p:nvSpPr>
          <p:cNvPr id="50" name="Oval 49">
            <a:extLst>
              <a:ext uri="{FF2B5EF4-FFF2-40B4-BE49-F238E27FC236}">
                <a16:creationId xmlns:a16="http://schemas.microsoft.com/office/drawing/2014/main" id="{0DDD4B76-EEC0-0794-56EB-FB88F2D3DD46}"/>
              </a:ext>
            </a:extLst>
          </p:cNvPr>
          <p:cNvSpPr/>
          <p:nvPr/>
        </p:nvSpPr>
        <p:spPr>
          <a:xfrm>
            <a:off x="7448148" y="2336993"/>
            <a:ext cx="2065020" cy="4114800"/>
          </a:xfrm>
          <a:prstGeom prst="ellipse">
            <a:avLst/>
          </a:prstGeom>
          <a:no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 name="Oval 50">
            <a:extLst>
              <a:ext uri="{FF2B5EF4-FFF2-40B4-BE49-F238E27FC236}">
                <a16:creationId xmlns:a16="http://schemas.microsoft.com/office/drawing/2014/main" id="{E3F0D69F-B308-987A-C14F-3B8585F30980}"/>
              </a:ext>
            </a:extLst>
          </p:cNvPr>
          <p:cNvSpPr/>
          <p:nvPr/>
        </p:nvSpPr>
        <p:spPr>
          <a:xfrm rot="5400000">
            <a:off x="7368261" y="2333920"/>
            <a:ext cx="2225040" cy="4114800"/>
          </a:xfrm>
          <a:prstGeom prst="ellipse">
            <a:avLst/>
          </a:prstGeom>
          <a:no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2" name="Oval 51">
            <a:extLst>
              <a:ext uri="{FF2B5EF4-FFF2-40B4-BE49-F238E27FC236}">
                <a16:creationId xmlns:a16="http://schemas.microsoft.com/office/drawing/2014/main" id="{E750A6E0-AACD-B41E-8FFC-3AD40A0F34FA}"/>
              </a:ext>
            </a:extLst>
          </p:cNvPr>
          <p:cNvSpPr/>
          <p:nvPr/>
        </p:nvSpPr>
        <p:spPr>
          <a:xfrm rot="2700000">
            <a:off x="7392754" y="2292842"/>
            <a:ext cx="2225040" cy="4114800"/>
          </a:xfrm>
          <a:prstGeom prst="ellipse">
            <a:avLst/>
          </a:prstGeom>
          <a:no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3" name="Oval 52">
            <a:extLst>
              <a:ext uri="{FF2B5EF4-FFF2-40B4-BE49-F238E27FC236}">
                <a16:creationId xmlns:a16="http://schemas.microsoft.com/office/drawing/2014/main" id="{E8876920-C86A-1D30-E229-B3C5A7966A05}"/>
              </a:ext>
            </a:extLst>
          </p:cNvPr>
          <p:cNvSpPr/>
          <p:nvPr/>
        </p:nvSpPr>
        <p:spPr>
          <a:xfrm rot="18900000">
            <a:off x="7392754" y="2292842"/>
            <a:ext cx="2225040" cy="4114800"/>
          </a:xfrm>
          <a:prstGeom prst="ellipse">
            <a:avLst/>
          </a:prstGeom>
          <a:noFill/>
          <a:ln w="28575">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4" name="Picture 53" descr="A blue circle with white text&#10;&#10;Description automatically generated">
            <a:extLst>
              <a:ext uri="{FF2B5EF4-FFF2-40B4-BE49-F238E27FC236}">
                <a16:creationId xmlns:a16="http://schemas.microsoft.com/office/drawing/2014/main" id="{FABF5FE6-6A39-3C1C-5A9C-2848F59B25AA}"/>
              </a:ext>
            </a:extLst>
          </p:cNvPr>
          <p:cNvPicPr>
            <a:picLocks noChangeAspect="1"/>
          </p:cNvPicPr>
          <p:nvPr/>
        </p:nvPicPr>
        <p:blipFill>
          <a:blip r:embed="rId3"/>
          <a:stretch>
            <a:fillRect/>
          </a:stretch>
        </p:blipFill>
        <p:spPr>
          <a:xfrm>
            <a:off x="9772171" y="5443137"/>
            <a:ext cx="544868" cy="544868"/>
          </a:xfrm>
          <a:prstGeom prst="rect">
            <a:avLst/>
          </a:prstGeom>
        </p:spPr>
      </p:pic>
      <p:pic>
        <p:nvPicPr>
          <p:cNvPr id="55" name="Picture 54" descr="A logo of a cup&#10;&#10;Description automatically generated">
            <a:extLst>
              <a:ext uri="{FF2B5EF4-FFF2-40B4-BE49-F238E27FC236}">
                <a16:creationId xmlns:a16="http://schemas.microsoft.com/office/drawing/2014/main" id="{8D0B147F-9096-8415-3F48-7A9087E0C796}"/>
              </a:ext>
            </a:extLst>
          </p:cNvPr>
          <p:cNvPicPr>
            <a:picLocks noChangeAspect="1"/>
          </p:cNvPicPr>
          <p:nvPr/>
        </p:nvPicPr>
        <p:blipFill>
          <a:blip r:embed="rId4"/>
          <a:stretch>
            <a:fillRect/>
          </a:stretch>
        </p:blipFill>
        <p:spPr>
          <a:xfrm>
            <a:off x="6710866" y="5445583"/>
            <a:ext cx="552266" cy="544868"/>
          </a:xfrm>
          <a:prstGeom prst="rect">
            <a:avLst/>
          </a:prstGeom>
        </p:spPr>
      </p:pic>
      <p:pic>
        <p:nvPicPr>
          <p:cNvPr id="56" name="Picture 55" descr="A blue and yellow snake logo&#10;&#10;Description automatically generated">
            <a:extLst>
              <a:ext uri="{FF2B5EF4-FFF2-40B4-BE49-F238E27FC236}">
                <a16:creationId xmlns:a16="http://schemas.microsoft.com/office/drawing/2014/main" id="{8F09A993-534D-5F32-0A76-820D5CA99A8B}"/>
              </a:ext>
            </a:extLst>
          </p:cNvPr>
          <p:cNvPicPr>
            <a:picLocks noChangeAspect="1"/>
          </p:cNvPicPr>
          <p:nvPr/>
        </p:nvPicPr>
        <p:blipFill>
          <a:blip r:embed="rId5"/>
          <a:stretch>
            <a:fillRect/>
          </a:stretch>
        </p:blipFill>
        <p:spPr>
          <a:xfrm>
            <a:off x="8203721" y="2036929"/>
            <a:ext cx="554393" cy="552266"/>
          </a:xfrm>
          <a:prstGeom prst="rect">
            <a:avLst/>
          </a:prstGeom>
        </p:spPr>
      </p:pic>
    </p:spTree>
    <p:extLst>
      <p:ext uri="{BB962C8B-B14F-4D97-AF65-F5344CB8AC3E}">
        <p14:creationId xmlns:p14="http://schemas.microsoft.com/office/powerpoint/2010/main" val="2341475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ridge over a canyon&#10;&#10;Description automatically generated">
            <a:extLst>
              <a:ext uri="{FF2B5EF4-FFF2-40B4-BE49-F238E27FC236}">
                <a16:creationId xmlns:a16="http://schemas.microsoft.com/office/drawing/2014/main" id="{3BF92C8F-F5F6-50D9-140D-FF3369F0D0D6}"/>
              </a:ext>
            </a:extLst>
          </p:cNvPr>
          <p:cNvPicPr>
            <a:picLocks noChangeAspect="1"/>
          </p:cNvPicPr>
          <p:nvPr/>
        </p:nvPicPr>
        <p:blipFill>
          <a:blip r:embed="rId2">
            <a:alphaModFix amt="41000"/>
          </a:blip>
          <a:stretch>
            <a:fillRect/>
          </a:stretch>
        </p:blipFill>
        <p:spPr>
          <a:xfrm>
            <a:off x="-1595358" y="0"/>
            <a:ext cx="17481527" cy="17676436"/>
          </a:xfrm>
          <a:prstGeom prst="rect">
            <a:avLst/>
          </a:prstGeom>
        </p:spPr>
      </p:pic>
      <p:sp>
        <p:nvSpPr>
          <p:cNvPr id="10" name="Rectangle 9">
            <a:extLst>
              <a:ext uri="{FF2B5EF4-FFF2-40B4-BE49-F238E27FC236}">
                <a16:creationId xmlns:a16="http://schemas.microsoft.com/office/drawing/2014/main" id="{0BAF4315-FEEB-9DCE-D756-8135FC205090}"/>
              </a:ext>
            </a:extLst>
          </p:cNvPr>
          <p:cNvSpPr/>
          <p:nvPr/>
        </p:nvSpPr>
        <p:spPr>
          <a:xfrm rot="10800000" flipH="1">
            <a:off x="-7906" y="0"/>
            <a:ext cx="12197020" cy="6858000"/>
          </a:xfrm>
          <a:prstGeom prst="rect">
            <a:avLst/>
          </a:prstGeom>
          <a:gradFill>
            <a:gsLst>
              <a:gs pos="11000">
                <a:srgbClr val="72DCFF">
                  <a:alpha val="44000"/>
                </a:srgbClr>
              </a:gs>
              <a:gs pos="25000">
                <a:srgbClr val="4A95FD">
                  <a:alpha val="30000"/>
                </a:srgbClr>
              </a:gs>
              <a:gs pos="72000">
                <a:srgbClr val="8121B2">
                  <a:alpha val="30000"/>
                </a:srgbClr>
              </a:gs>
              <a:gs pos="99000">
                <a:srgbClr val="E176F5">
                  <a:alpha val="30000"/>
                </a:srgbClr>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A bridge between LLMs and your code</a:t>
            </a:r>
            <a:endParaRPr lang="en-US"/>
          </a:p>
        </p:txBody>
      </p:sp>
      <p:sp>
        <p:nvSpPr>
          <p:cNvPr id="12" name="TextBox 11">
            <a:extLst>
              <a:ext uri="{FF2B5EF4-FFF2-40B4-BE49-F238E27FC236}">
                <a16:creationId xmlns:a16="http://schemas.microsoft.com/office/drawing/2014/main" id="{631C55A1-F5C3-8FD0-081F-FA0FC74E22B0}"/>
              </a:ext>
            </a:extLst>
          </p:cNvPr>
          <p:cNvSpPr txBox="1"/>
          <p:nvPr/>
        </p:nvSpPr>
        <p:spPr>
          <a:xfrm>
            <a:off x="600528" y="2710813"/>
            <a:ext cx="371234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a:ea typeface="+mn-ea"/>
                <a:cs typeface="Segoe UI"/>
              </a:rPr>
              <a:t>ML </a:t>
            </a:r>
            <a:r>
              <a:rPr kumimoji="0" lang="en-US" sz="3200" b="1" i="0" u="none" strike="noStrike" kern="1200" cap="none" spc="200" normalizeH="0" baseline="0" noProof="0">
                <a:ln>
                  <a:noFill/>
                </a:ln>
                <a:solidFill>
                  <a:prstClr val="white"/>
                </a:solidFill>
                <a:effectLst/>
                <a:uLnTx/>
                <a:uFillTx/>
                <a:latin typeface="Segoe UI"/>
                <a:ea typeface="+mn-ea"/>
                <a:cs typeface="Segoe UI"/>
              </a:rPr>
              <a:t>RESEARCHER</a:t>
            </a:r>
          </a:p>
        </p:txBody>
      </p:sp>
      <p:sp>
        <p:nvSpPr>
          <p:cNvPr id="14" name="TextBox 13">
            <a:extLst>
              <a:ext uri="{FF2B5EF4-FFF2-40B4-BE49-F238E27FC236}">
                <a16:creationId xmlns:a16="http://schemas.microsoft.com/office/drawing/2014/main" id="{4CC99792-1AE6-E917-EE5F-27E1C73A6A2F}"/>
              </a:ext>
            </a:extLst>
          </p:cNvPr>
          <p:cNvSpPr txBox="1"/>
          <p:nvPr/>
        </p:nvSpPr>
        <p:spPr>
          <a:xfrm>
            <a:off x="8202237" y="2710813"/>
            <a:ext cx="35030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00" normalizeH="0" baseline="0" noProof="0">
                <a:ln>
                  <a:noFill/>
                </a:ln>
                <a:solidFill>
                  <a:prstClr val="white"/>
                </a:solidFill>
                <a:effectLst/>
                <a:uLnTx/>
                <a:uFillTx/>
                <a:latin typeface="Segoe UI"/>
                <a:ea typeface="+mn-ea"/>
                <a:cs typeface="Segoe UI"/>
              </a:rPr>
              <a:t>APP DEVELOPER</a:t>
            </a:r>
            <a:endParaRPr kumimoji="0" lang="en-US" sz="3200" b="0" i="0" u="none" strike="noStrike" kern="1200" cap="none" spc="100" normalizeH="0" baseline="0" noProof="0">
              <a:ln>
                <a:noFill/>
              </a:ln>
              <a:solidFill>
                <a:prstClr val="white"/>
              </a:solidFill>
              <a:effectLst/>
              <a:uLnTx/>
              <a:uFillTx/>
              <a:latin typeface="Aptos" panose="02110004020202020204"/>
              <a:ea typeface="+mn-ea"/>
              <a:cs typeface="+mn-cs"/>
            </a:endParaRPr>
          </a:p>
        </p:txBody>
      </p:sp>
      <p:sp>
        <p:nvSpPr>
          <p:cNvPr id="16" name="TextBox 15">
            <a:extLst>
              <a:ext uri="{FF2B5EF4-FFF2-40B4-BE49-F238E27FC236}">
                <a16:creationId xmlns:a16="http://schemas.microsoft.com/office/drawing/2014/main" id="{6BBAAC84-A733-5157-C401-649D1E579CA4}"/>
              </a:ext>
            </a:extLst>
          </p:cNvPr>
          <p:cNvSpPr txBox="1"/>
          <p:nvPr/>
        </p:nvSpPr>
        <p:spPr>
          <a:xfrm>
            <a:off x="600528" y="3261220"/>
            <a:ext cx="37123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150" normalizeH="0" baseline="0" noProof="0">
                <a:ln>
                  <a:noFill/>
                </a:ln>
                <a:solidFill>
                  <a:srgbClr val="F2F2F2"/>
                </a:solidFill>
                <a:effectLst/>
                <a:uLnTx/>
                <a:uFillTx/>
                <a:latin typeface="Segoe UI Light"/>
                <a:ea typeface="+mn-ea"/>
                <a:cs typeface="Segoe UI Light"/>
              </a:rPr>
              <a:t>keeping up with advances</a:t>
            </a:r>
          </a:p>
        </p:txBody>
      </p:sp>
      <p:sp>
        <p:nvSpPr>
          <p:cNvPr id="18" name="TextBox 17">
            <a:extLst>
              <a:ext uri="{FF2B5EF4-FFF2-40B4-BE49-F238E27FC236}">
                <a16:creationId xmlns:a16="http://schemas.microsoft.com/office/drawing/2014/main" id="{AA70AC29-B127-40A7-A873-49A251CEBB9C}"/>
              </a:ext>
            </a:extLst>
          </p:cNvPr>
          <p:cNvSpPr txBox="1"/>
          <p:nvPr/>
        </p:nvSpPr>
        <p:spPr>
          <a:xfrm>
            <a:off x="600528" y="3789714"/>
            <a:ext cx="37123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2F2F2"/>
                </a:solidFill>
                <a:effectLst/>
                <a:uLnTx/>
                <a:uFillTx/>
                <a:latin typeface="Segoe UI Light"/>
                <a:ea typeface="+mn-ea"/>
                <a:cs typeface="Segoe UI Light"/>
              </a:rPr>
              <a:t>cutting</a:t>
            </a:r>
            <a:r>
              <a:rPr kumimoji="0" lang="en-US" sz="2800" b="0" i="0" u="none" strike="noStrike" kern="1200" cap="none" spc="150" normalizeH="0" baseline="0" noProof="0">
                <a:ln>
                  <a:noFill/>
                </a:ln>
                <a:solidFill>
                  <a:srgbClr val="F2F2F2"/>
                </a:solidFill>
                <a:effectLst/>
                <a:uLnTx/>
                <a:uFillTx/>
                <a:latin typeface="Segoe UI Light"/>
                <a:ea typeface="+mn-ea"/>
                <a:cs typeface="Segoe UI Light"/>
              </a:rPr>
              <a:t> edge models</a:t>
            </a:r>
          </a:p>
        </p:txBody>
      </p:sp>
      <p:sp>
        <p:nvSpPr>
          <p:cNvPr id="31" name="TextBox 30">
            <a:extLst>
              <a:ext uri="{FF2B5EF4-FFF2-40B4-BE49-F238E27FC236}">
                <a16:creationId xmlns:a16="http://schemas.microsoft.com/office/drawing/2014/main" id="{3ADBEE14-C1BB-25FC-FFAB-091A7ECF96D7}"/>
              </a:ext>
            </a:extLst>
          </p:cNvPr>
          <p:cNvSpPr txBox="1"/>
          <p:nvPr/>
        </p:nvSpPr>
        <p:spPr>
          <a:xfrm>
            <a:off x="600528" y="4771297"/>
            <a:ext cx="37123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0" normalizeH="0" baseline="0" noProof="0">
                <a:ln>
                  <a:noFill/>
                </a:ln>
                <a:solidFill>
                  <a:srgbClr val="F2F2F2"/>
                </a:solidFill>
                <a:effectLst/>
                <a:uLnTx/>
                <a:uFillTx/>
                <a:latin typeface="Segoe UI Light"/>
                <a:ea typeface="+mn-ea"/>
                <a:cs typeface="Segoe UI Light"/>
              </a:rPr>
              <a:t>experimentation</a:t>
            </a:r>
          </a:p>
        </p:txBody>
      </p:sp>
      <p:sp>
        <p:nvSpPr>
          <p:cNvPr id="33" name="TextBox 32">
            <a:extLst>
              <a:ext uri="{FF2B5EF4-FFF2-40B4-BE49-F238E27FC236}">
                <a16:creationId xmlns:a16="http://schemas.microsoft.com/office/drawing/2014/main" id="{FC6D732E-2D2B-0DB6-CFD9-B8F5B3B61331}"/>
              </a:ext>
            </a:extLst>
          </p:cNvPr>
          <p:cNvSpPr txBox="1"/>
          <p:nvPr/>
        </p:nvSpPr>
        <p:spPr>
          <a:xfrm>
            <a:off x="8203923" y="3261220"/>
            <a:ext cx="3503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20" normalizeH="0" baseline="0" noProof="0">
                <a:ln>
                  <a:noFill/>
                </a:ln>
                <a:solidFill>
                  <a:srgbClr val="F2F2F2"/>
                </a:solidFill>
                <a:effectLst/>
                <a:uLnTx/>
                <a:uFillTx/>
                <a:latin typeface="Segoe UI Light"/>
                <a:ea typeface="+mn-ea"/>
                <a:cs typeface="Segoe UI Light"/>
              </a:rPr>
              <a:t>stable and performant</a:t>
            </a:r>
          </a:p>
        </p:txBody>
      </p:sp>
      <p:sp>
        <p:nvSpPr>
          <p:cNvPr id="35" name="TextBox 34">
            <a:extLst>
              <a:ext uri="{FF2B5EF4-FFF2-40B4-BE49-F238E27FC236}">
                <a16:creationId xmlns:a16="http://schemas.microsoft.com/office/drawing/2014/main" id="{3EA21C1A-ED70-C3CF-1206-E37B5214A82A}"/>
              </a:ext>
            </a:extLst>
          </p:cNvPr>
          <p:cNvSpPr txBox="1"/>
          <p:nvPr/>
        </p:nvSpPr>
        <p:spPr>
          <a:xfrm>
            <a:off x="8205609" y="3789714"/>
            <a:ext cx="3503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240" normalizeH="0" baseline="0" noProof="0">
                <a:ln>
                  <a:noFill/>
                </a:ln>
                <a:solidFill>
                  <a:srgbClr val="F2F2F2"/>
                </a:solidFill>
                <a:effectLst/>
                <a:uLnTx/>
                <a:uFillTx/>
                <a:latin typeface="Segoe UI Light"/>
                <a:ea typeface="+mn-ea"/>
                <a:cs typeface="Segoe UI Light"/>
              </a:rPr>
              <a:t>efficient</a:t>
            </a:r>
            <a:r>
              <a:rPr kumimoji="0" lang="en-US" sz="2800" b="0" i="0" u="none" strike="noStrike" kern="1200" cap="none" spc="200" normalizeH="0" baseline="0" noProof="0">
                <a:ln>
                  <a:noFill/>
                </a:ln>
                <a:solidFill>
                  <a:srgbClr val="F2F2F2"/>
                </a:solidFill>
                <a:effectLst/>
                <a:uLnTx/>
                <a:uFillTx/>
                <a:latin typeface="Segoe UI Light"/>
                <a:ea typeface="+mn-ea"/>
                <a:cs typeface="Segoe UI Light"/>
              </a:rPr>
              <a:t> to deliver</a:t>
            </a:r>
          </a:p>
        </p:txBody>
      </p:sp>
      <p:sp>
        <p:nvSpPr>
          <p:cNvPr id="37" name="TextBox 36">
            <a:extLst>
              <a:ext uri="{FF2B5EF4-FFF2-40B4-BE49-F238E27FC236}">
                <a16:creationId xmlns:a16="http://schemas.microsoft.com/office/drawing/2014/main" id="{A8E92682-B5F2-E856-35C0-76AE7BD21D06}"/>
              </a:ext>
            </a:extLst>
          </p:cNvPr>
          <p:cNvSpPr txBox="1"/>
          <p:nvPr/>
        </p:nvSpPr>
        <p:spPr>
          <a:xfrm>
            <a:off x="8200551" y="4289932"/>
            <a:ext cx="3503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600" normalizeH="0" baseline="0" noProof="0">
                <a:ln>
                  <a:noFill/>
                </a:ln>
                <a:solidFill>
                  <a:srgbClr val="F2F2F2"/>
                </a:solidFill>
                <a:effectLst/>
                <a:uLnTx/>
                <a:uFillTx/>
                <a:latin typeface="Segoe UI Light"/>
                <a:ea typeface="+mn-ea"/>
                <a:cs typeface="Segoe UI Light"/>
              </a:rPr>
              <a:t>easily scalable</a:t>
            </a:r>
          </a:p>
        </p:txBody>
      </p:sp>
      <p:sp>
        <p:nvSpPr>
          <p:cNvPr id="39" name="TextBox 38">
            <a:extLst>
              <a:ext uri="{FF2B5EF4-FFF2-40B4-BE49-F238E27FC236}">
                <a16:creationId xmlns:a16="http://schemas.microsoft.com/office/drawing/2014/main" id="{102C5C0F-9E3F-8D72-3362-EE4BF4C57229}"/>
              </a:ext>
            </a:extLst>
          </p:cNvPr>
          <p:cNvSpPr txBox="1"/>
          <p:nvPr/>
        </p:nvSpPr>
        <p:spPr>
          <a:xfrm>
            <a:off x="8207296" y="4771297"/>
            <a:ext cx="35030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900" normalizeH="0" baseline="0" noProof="0">
                <a:ln>
                  <a:noFill/>
                </a:ln>
                <a:solidFill>
                  <a:srgbClr val="F2F2F2"/>
                </a:solidFill>
                <a:effectLst/>
                <a:uLnTx/>
                <a:uFillTx/>
                <a:latin typeface="Segoe UI Light"/>
                <a:ea typeface="+mn-ea"/>
                <a:cs typeface="Segoe UI Light"/>
              </a:rPr>
              <a:t>maintainable</a:t>
            </a:r>
          </a:p>
        </p:txBody>
      </p:sp>
      <p:sp>
        <p:nvSpPr>
          <p:cNvPr id="41" name="TextBox 40">
            <a:extLst>
              <a:ext uri="{FF2B5EF4-FFF2-40B4-BE49-F238E27FC236}">
                <a16:creationId xmlns:a16="http://schemas.microsoft.com/office/drawing/2014/main" id="{33DE25FA-5FF2-C1F7-D254-06F133DC9E45}"/>
              </a:ext>
            </a:extLst>
          </p:cNvPr>
          <p:cNvSpPr txBox="1"/>
          <p:nvPr/>
        </p:nvSpPr>
        <p:spPr>
          <a:xfrm>
            <a:off x="600528" y="4289932"/>
            <a:ext cx="371234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300" normalizeH="0" baseline="0" noProof="0">
                <a:ln>
                  <a:noFill/>
                </a:ln>
                <a:solidFill>
                  <a:srgbClr val="F2F2F2"/>
                </a:solidFill>
                <a:effectLst/>
                <a:uLnTx/>
                <a:uFillTx/>
                <a:latin typeface="Segoe UI Light"/>
                <a:ea typeface="+mn-ea"/>
                <a:cs typeface="Segoe UI Light"/>
              </a:rPr>
              <a:t>algorithm analysis</a:t>
            </a:r>
          </a:p>
        </p:txBody>
      </p:sp>
      <p:sp>
        <p:nvSpPr>
          <p:cNvPr id="43" name="Oval 42">
            <a:extLst>
              <a:ext uri="{FF2B5EF4-FFF2-40B4-BE49-F238E27FC236}">
                <a16:creationId xmlns:a16="http://schemas.microsoft.com/office/drawing/2014/main" id="{B18DE397-6218-0984-E9BD-9243D3216E44}"/>
              </a:ext>
            </a:extLst>
          </p:cNvPr>
          <p:cNvSpPr/>
          <p:nvPr/>
        </p:nvSpPr>
        <p:spPr>
          <a:xfrm>
            <a:off x="5081891" y="2132139"/>
            <a:ext cx="2065020" cy="41148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5" name="Picture 44" descr="A logo with a black background&#10;&#10;Description automatically generated">
            <a:extLst>
              <a:ext uri="{FF2B5EF4-FFF2-40B4-BE49-F238E27FC236}">
                <a16:creationId xmlns:a16="http://schemas.microsoft.com/office/drawing/2014/main" id="{E8AE5E2F-53A9-4EF9-C219-20903EEBB88F}"/>
              </a:ext>
            </a:extLst>
          </p:cNvPr>
          <p:cNvPicPr>
            <a:picLocks noChangeAspect="1"/>
          </p:cNvPicPr>
          <p:nvPr/>
        </p:nvPicPr>
        <p:blipFill>
          <a:blip r:embed="rId3"/>
          <a:stretch>
            <a:fillRect/>
          </a:stretch>
        </p:blipFill>
        <p:spPr>
          <a:xfrm>
            <a:off x="5500991" y="3581954"/>
            <a:ext cx="1206148" cy="1192834"/>
          </a:xfrm>
          <a:prstGeom prst="rect">
            <a:avLst/>
          </a:prstGeom>
        </p:spPr>
      </p:pic>
      <p:sp>
        <p:nvSpPr>
          <p:cNvPr id="47" name="Oval 46">
            <a:extLst>
              <a:ext uri="{FF2B5EF4-FFF2-40B4-BE49-F238E27FC236}">
                <a16:creationId xmlns:a16="http://schemas.microsoft.com/office/drawing/2014/main" id="{E303C117-9540-9120-E5EE-A0A6A8BD19BC}"/>
              </a:ext>
            </a:extLst>
          </p:cNvPr>
          <p:cNvSpPr/>
          <p:nvPr/>
        </p:nvSpPr>
        <p:spPr>
          <a:xfrm rot="5400000">
            <a:off x="5005691" y="2132139"/>
            <a:ext cx="2225040" cy="41148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9" name="Oval 48">
            <a:extLst>
              <a:ext uri="{FF2B5EF4-FFF2-40B4-BE49-F238E27FC236}">
                <a16:creationId xmlns:a16="http://schemas.microsoft.com/office/drawing/2014/main" id="{FCCEF53A-6FDC-7CA6-AA15-EE5413B13C2F}"/>
              </a:ext>
            </a:extLst>
          </p:cNvPr>
          <p:cNvSpPr/>
          <p:nvPr/>
        </p:nvSpPr>
        <p:spPr>
          <a:xfrm rot="2700000">
            <a:off x="5038348" y="2212267"/>
            <a:ext cx="2225040" cy="41148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 name="Oval 50">
            <a:extLst>
              <a:ext uri="{FF2B5EF4-FFF2-40B4-BE49-F238E27FC236}">
                <a16:creationId xmlns:a16="http://schemas.microsoft.com/office/drawing/2014/main" id="{513F3A62-47CD-3558-F3BD-4A3502BE5460}"/>
              </a:ext>
            </a:extLst>
          </p:cNvPr>
          <p:cNvSpPr/>
          <p:nvPr/>
        </p:nvSpPr>
        <p:spPr>
          <a:xfrm rot="18900000">
            <a:off x="5038348" y="2212267"/>
            <a:ext cx="2225040" cy="4114800"/>
          </a:xfrm>
          <a:prstGeom prst="ellipse">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3" name="Oval 52">
            <a:extLst>
              <a:ext uri="{FF2B5EF4-FFF2-40B4-BE49-F238E27FC236}">
                <a16:creationId xmlns:a16="http://schemas.microsoft.com/office/drawing/2014/main" id="{60A00CE0-E9CA-4F14-5004-A8006AA91117}"/>
              </a:ext>
            </a:extLst>
          </p:cNvPr>
          <p:cNvSpPr/>
          <p:nvPr/>
        </p:nvSpPr>
        <p:spPr>
          <a:xfrm>
            <a:off x="6666236" y="2517086"/>
            <a:ext cx="212103" cy="204247"/>
          </a:xfrm>
          <a:prstGeom prst="ellipse">
            <a:avLst/>
          </a:prstGeom>
          <a:solidFill>
            <a:srgbClr val="4AC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7" name="Oval 56">
            <a:extLst>
              <a:ext uri="{FF2B5EF4-FFF2-40B4-BE49-F238E27FC236}">
                <a16:creationId xmlns:a16="http://schemas.microsoft.com/office/drawing/2014/main" id="{4E6AA282-CF32-C0E9-3F5D-C29A42AD75B5}"/>
              </a:ext>
            </a:extLst>
          </p:cNvPr>
          <p:cNvSpPr/>
          <p:nvPr/>
        </p:nvSpPr>
        <p:spPr>
          <a:xfrm>
            <a:off x="5415715" y="5738401"/>
            <a:ext cx="212103" cy="204247"/>
          </a:xfrm>
          <a:prstGeom prst="ellipse">
            <a:avLst/>
          </a:prstGeom>
          <a:solidFill>
            <a:srgbClr val="B64B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Oval 58">
            <a:extLst>
              <a:ext uri="{FF2B5EF4-FFF2-40B4-BE49-F238E27FC236}">
                <a16:creationId xmlns:a16="http://schemas.microsoft.com/office/drawing/2014/main" id="{14C4683B-3C9F-9A6B-23B6-08DC9F7620B7}"/>
              </a:ext>
            </a:extLst>
          </p:cNvPr>
          <p:cNvSpPr/>
          <p:nvPr/>
        </p:nvSpPr>
        <p:spPr>
          <a:xfrm>
            <a:off x="5368731" y="2528921"/>
            <a:ext cx="212103" cy="204247"/>
          </a:xfrm>
          <a:prstGeom prst="ellipse">
            <a:avLst/>
          </a:prstGeom>
          <a:solidFill>
            <a:srgbClr val="D58A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1" name="Title 1">
            <a:extLst>
              <a:ext uri="{FF2B5EF4-FFF2-40B4-BE49-F238E27FC236}">
                <a16:creationId xmlns:a16="http://schemas.microsoft.com/office/drawing/2014/main" id="{C65D6EA6-521C-31E0-0F65-07734A1C298D}"/>
              </a:ext>
            </a:extLst>
          </p:cNvPr>
          <p:cNvSpPr>
            <a:spLocks noGrp="1"/>
          </p:cNvSpPr>
          <p:nvPr/>
        </p:nvSpPr>
        <p:spPr>
          <a:xfrm>
            <a:off x="4263143" y="1828819"/>
            <a:ext cx="1106720" cy="379508"/>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a:ln>
                  <a:noFill/>
                </a:ln>
                <a:solidFill>
                  <a:prstClr val="white"/>
                </a:solidFill>
                <a:effectLst/>
                <a:uLnTx/>
                <a:uFillTx/>
                <a:latin typeface="Segoe UI Semibold"/>
                <a:ea typeface="+mn-ea"/>
                <a:cs typeface="Segoe UI Semibold"/>
              </a:rPr>
              <a:t>Your models</a:t>
            </a:r>
            <a:endParaRPr kumimoji="0" lang="en-US" sz="2000" b="0" i="0" u="none" strike="noStrike" kern="1200" cap="none" spc="0" normalizeH="0" baseline="0" noProof="0">
              <a:ln>
                <a:noFill/>
              </a:ln>
              <a:solidFill>
                <a:prstClr val="white"/>
              </a:solidFill>
              <a:effectLst/>
              <a:uLnTx/>
              <a:uFillTx/>
              <a:latin typeface="Segoe UI Semibold"/>
              <a:ea typeface="+mn-ea"/>
              <a:cs typeface="Segoe UI Semibold"/>
            </a:endParaRPr>
          </a:p>
        </p:txBody>
      </p:sp>
      <p:sp>
        <p:nvSpPr>
          <p:cNvPr id="65" name="Title 1">
            <a:extLst>
              <a:ext uri="{FF2B5EF4-FFF2-40B4-BE49-F238E27FC236}">
                <a16:creationId xmlns:a16="http://schemas.microsoft.com/office/drawing/2014/main" id="{B92BA99D-0626-C268-B4C6-AD4ACBC4D2EC}"/>
              </a:ext>
            </a:extLst>
          </p:cNvPr>
          <p:cNvSpPr>
            <a:spLocks noGrp="1"/>
          </p:cNvSpPr>
          <p:nvPr/>
        </p:nvSpPr>
        <p:spPr>
          <a:xfrm>
            <a:off x="6786091" y="1830567"/>
            <a:ext cx="897486" cy="393243"/>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a:ln>
                  <a:noFill/>
                </a:ln>
                <a:solidFill>
                  <a:prstClr val="white"/>
                </a:solidFill>
                <a:effectLst/>
                <a:uLnTx/>
                <a:uFillTx/>
                <a:latin typeface="Segoe UI Semibold"/>
                <a:ea typeface="+mn-ea"/>
                <a:cs typeface="Segoe UI Semibold"/>
              </a:rPr>
              <a:t>Your code</a:t>
            </a:r>
            <a:endParaRPr kumimoji="0" lang="en-US" sz="2000" b="0" i="0" u="none" strike="noStrike" kern="1200" cap="none" spc="0" normalizeH="0" baseline="0" noProof="0">
              <a:ln>
                <a:noFill/>
              </a:ln>
              <a:solidFill>
                <a:prstClr val="white"/>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150" normalizeH="0" baseline="0" noProof="0">
              <a:ln>
                <a:noFill/>
              </a:ln>
              <a:solidFill>
                <a:prstClr val="white"/>
              </a:solidFill>
              <a:effectLst/>
              <a:uLnTx/>
              <a:uFillTx/>
              <a:latin typeface="Segoe UI Semibold"/>
              <a:ea typeface="+mn-ea"/>
              <a:cs typeface="Segoe UI Semibold"/>
            </a:endParaRPr>
          </a:p>
        </p:txBody>
      </p:sp>
      <p:sp>
        <p:nvSpPr>
          <p:cNvPr id="67" name="Title 1">
            <a:extLst>
              <a:ext uri="{FF2B5EF4-FFF2-40B4-BE49-F238E27FC236}">
                <a16:creationId xmlns:a16="http://schemas.microsoft.com/office/drawing/2014/main" id="{EF18CB92-98BE-45D7-A0C0-FBA43CFD4670}"/>
              </a:ext>
            </a:extLst>
          </p:cNvPr>
          <p:cNvSpPr>
            <a:spLocks noGrp="1"/>
          </p:cNvSpPr>
          <p:nvPr/>
        </p:nvSpPr>
        <p:spPr>
          <a:xfrm>
            <a:off x="4362499" y="5997530"/>
            <a:ext cx="1268183" cy="51262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a:ln>
                  <a:noFill/>
                </a:ln>
                <a:solidFill>
                  <a:prstClr val="white"/>
                </a:solidFill>
                <a:effectLst/>
                <a:uLnTx/>
                <a:uFillTx/>
                <a:latin typeface="Segoe UI Semibold"/>
                <a:ea typeface="+mn-ea"/>
                <a:cs typeface="Segoe UI Semibold"/>
              </a:rPr>
              <a:t>Your memories</a:t>
            </a:r>
            <a:endParaRPr kumimoji="0" lang="en-US" sz="2000" b="0" i="0" u="none" strike="noStrike" kern="1200" cap="none" spc="0" normalizeH="0" baseline="0" noProof="0">
              <a:ln>
                <a:noFill/>
              </a:ln>
              <a:solidFill>
                <a:prstClr val="white"/>
              </a:solidFill>
              <a:effectLst/>
              <a:uLnTx/>
              <a:uFillTx/>
              <a:latin typeface="Segoe UI Semibold"/>
              <a:ea typeface="+mn-ea"/>
              <a:cs typeface="Segoe UI Semibold"/>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150" normalizeH="0" baseline="0" noProof="0">
              <a:ln>
                <a:noFill/>
              </a:ln>
              <a:solidFill>
                <a:prstClr val="white"/>
              </a:solidFill>
              <a:effectLst/>
              <a:uLnTx/>
              <a:uFillTx/>
              <a:latin typeface="Segoe UI Semibold"/>
              <a:ea typeface="+mn-ea"/>
              <a:cs typeface="Segoe UI Semibold"/>
            </a:endParaRPr>
          </a:p>
        </p:txBody>
      </p:sp>
      <p:sp>
        <p:nvSpPr>
          <p:cNvPr id="69" name="Oval 68">
            <a:extLst>
              <a:ext uri="{FF2B5EF4-FFF2-40B4-BE49-F238E27FC236}">
                <a16:creationId xmlns:a16="http://schemas.microsoft.com/office/drawing/2014/main" id="{1CBD8AE8-0502-7004-0283-BF7A975DCFCA}"/>
              </a:ext>
            </a:extLst>
          </p:cNvPr>
          <p:cNvSpPr/>
          <p:nvPr/>
        </p:nvSpPr>
        <p:spPr>
          <a:xfrm>
            <a:off x="6617533" y="5737522"/>
            <a:ext cx="212103" cy="204247"/>
          </a:xfrm>
          <a:prstGeom prst="ellipse">
            <a:avLst/>
          </a:prstGeom>
          <a:solidFill>
            <a:srgbClr val="608A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1" name="Title 1">
            <a:extLst>
              <a:ext uri="{FF2B5EF4-FFF2-40B4-BE49-F238E27FC236}">
                <a16:creationId xmlns:a16="http://schemas.microsoft.com/office/drawing/2014/main" id="{F338D77D-B3F1-F4DA-41E7-201418D203A0}"/>
              </a:ext>
            </a:extLst>
          </p:cNvPr>
          <p:cNvSpPr>
            <a:spLocks noGrp="1"/>
          </p:cNvSpPr>
          <p:nvPr/>
        </p:nvSpPr>
        <p:spPr>
          <a:xfrm>
            <a:off x="6613083" y="5991171"/>
            <a:ext cx="1378402" cy="509909"/>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150" normalizeH="0" baseline="0" noProof="0">
                <a:ln>
                  <a:noFill/>
                </a:ln>
                <a:solidFill>
                  <a:prstClr val="white"/>
                </a:solidFill>
                <a:effectLst/>
                <a:uLnTx/>
                <a:uFillTx/>
                <a:latin typeface="Segoe UI Semibold"/>
                <a:ea typeface="+mn-ea"/>
                <a:cs typeface="Segoe UI Semibold"/>
              </a:rPr>
              <a:t>Your prompts</a:t>
            </a:r>
            <a:endParaRPr kumimoji="0" lang="en-US" sz="2000" b="0" i="0" u="none" strike="noStrike" kern="1200" cap="none" spc="0" normalizeH="0" baseline="0" noProof="0">
              <a:ln>
                <a:noFill/>
              </a:ln>
              <a:solidFill>
                <a:prstClr val="white"/>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150" normalizeH="0" baseline="0" noProof="0">
              <a:ln>
                <a:noFill/>
              </a:ln>
              <a:solidFill>
                <a:prstClr val="white"/>
              </a:solidFill>
              <a:effectLst/>
              <a:uLnTx/>
              <a:uFillTx/>
              <a:latin typeface="Segoe UI Semibold"/>
              <a:ea typeface="+mn-ea"/>
              <a:cs typeface="Segoe UI Semibold"/>
            </a:endParaRPr>
          </a:p>
        </p:txBody>
      </p:sp>
    </p:spTree>
    <p:extLst>
      <p:ext uri="{BB962C8B-B14F-4D97-AF65-F5344CB8AC3E}">
        <p14:creationId xmlns:p14="http://schemas.microsoft.com/office/powerpoint/2010/main" val="297179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1000"/>
                                        <p:tgtEl>
                                          <p:spTgt spid="14"/>
                                        </p:tgtEl>
                                      </p:cBhvr>
                                    </p:animEffect>
                                  </p:childTnLst>
                                </p:cTn>
                              </p:par>
                              <p:par>
                                <p:cTn id="13" presetID="22" presetClass="entr" presetSubtype="8" fill="hold" grpId="0" nodeType="withEffect">
                                  <p:stCondLst>
                                    <p:cond delay="10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000"/>
                                        <p:tgtEl>
                                          <p:spTgt spid="16"/>
                                        </p:tgtEl>
                                      </p:cBhvr>
                                    </p:animEffect>
                                  </p:childTnLst>
                                </p:cTn>
                              </p:par>
                              <p:par>
                                <p:cTn id="16" presetID="22" presetClass="entr" presetSubtype="8" fill="hold" grpId="0" nodeType="withEffect">
                                  <p:stCondLst>
                                    <p:cond delay="200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1000"/>
                                        <p:tgtEl>
                                          <p:spTgt spid="18"/>
                                        </p:tgtEl>
                                      </p:cBhvr>
                                    </p:animEffect>
                                  </p:childTnLst>
                                </p:cTn>
                              </p:par>
                              <p:par>
                                <p:cTn id="19" presetID="22" presetClass="entr" presetSubtype="8" fill="hold" grpId="0" nodeType="withEffect">
                                  <p:stCondLst>
                                    <p:cond delay="400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1000"/>
                                        <p:tgtEl>
                                          <p:spTgt spid="31"/>
                                        </p:tgtEl>
                                      </p:cBhvr>
                                    </p:animEffect>
                                  </p:childTnLst>
                                </p:cTn>
                              </p:par>
                              <p:par>
                                <p:cTn id="22" presetID="22" presetClass="entr" presetSubtype="2" fill="hold" grpId="0"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wipe(right)">
                                      <p:cBhvr>
                                        <p:cTn id="24" dur="1000"/>
                                        <p:tgtEl>
                                          <p:spTgt spid="33"/>
                                        </p:tgtEl>
                                      </p:cBhvr>
                                    </p:animEffect>
                                  </p:childTnLst>
                                </p:cTn>
                              </p:par>
                              <p:par>
                                <p:cTn id="25" presetID="22" presetClass="entr" presetSubtype="2" fill="hold" grpId="0" nodeType="withEffect">
                                  <p:stCondLst>
                                    <p:cond delay="2000"/>
                                  </p:stCondLst>
                                  <p:childTnLst>
                                    <p:set>
                                      <p:cBhvr>
                                        <p:cTn id="26" dur="1" fill="hold">
                                          <p:stCondLst>
                                            <p:cond delay="0"/>
                                          </p:stCondLst>
                                        </p:cTn>
                                        <p:tgtEl>
                                          <p:spTgt spid="35"/>
                                        </p:tgtEl>
                                        <p:attrNameLst>
                                          <p:attrName>style.visibility</p:attrName>
                                        </p:attrNameLst>
                                      </p:cBhvr>
                                      <p:to>
                                        <p:strVal val="visible"/>
                                      </p:to>
                                    </p:set>
                                    <p:animEffect transition="in" filter="wipe(right)">
                                      <p:cBhvr>
                                        <p:cTn id="27" dur="1000"/>
                                        <p:tgtEl>
                                          <p:spTgt spid="35"/>
                                        </p:tgtEl>
                                      </p:cBhvr>
                                    </p:animEffect>
                                  </p:childTnLst>
                                </p:cTn>
                              </p:par>
                              <p:par>
                                <p:cTn id="28" presetID="22" presetClass="entr" presetSubtype="2" fill="hold" grpId="0" nodeType="withEffect">
                                  <p:stCondLst>
                                    <p:cond delay="3000"/>
                                  </p:stCondLst>
                                  <p:childTnLst>
                                    <p:set>
                                      <p:cBhvr>
                                        <p:cTn id="29" dur="1" fill="hold">
                                          <p:stCondLst>
                                            <p:cond delay="0"/>
                                          </p:stCondLst>
                                        </p:cTn>
                                        <p:tgtEl>
                                          <p:spTgt spid="37"/>
                                        </p:tgtEl>
                                        <p:attrNameLst>
                                          <p:attrName>style.visibility</p:attrName>
                                        </p:attrNameLst>
                                      </p:cBhvr>
                                      <p:to>
                                        <p:strVal val="visible"/>
                                      </p:to>
                                    </p:set>
                                    <p:animEffect transition="in" filter="wipe(right)">
                                      <p:cBhvr>
                                        <p:cTn id="30" dur="1000"/>
                                        <p:tgtEl>
                                          <p:spTgt spid="37"/>
                                        </p:tgtEl>
                                      </p:cBhvr>
                                    </p:animEffect>
                                  </p:childTnLst>
                                </p:cTn>
                              </p:par>
                              <p:par>
                                <p:cTn id="31" presetID="22" presetClass="entr" presetSubtype="2" fill="hold" grpId="0" nodeType="withEffect">
                                  <p:stCondLst>
                                    <p:cond delay="4000"/>
                                  </p:stCondLst>
                                  <p:childTnLst>
                                    <p:set>
                                      <p:cBhvr>
                                        <p:cTn id="32" dur="1" fill="hold">
                                          <p:stCondLst>
                                            <p:cond delay="0"/>
                                          </p:stCondLst>
                                        </p:cTn>
                                        <p:tgtEl>
                                          <p:spTgt spid="39"/>
                                        </p:tgtEl>
                                        <p:attrNameLst>
                                          <p:attrName>style.visibility</p:attrName>
                                        </p:attrNameLst>
                                      </p:cBhvr>
                                      <p:to>
                                        <p:strVal val="visible"/>
                                      </p:to>
                                    </p:set>
                                    <p:animEffect transition="in" filter="wipe(right)">
                                      <p:cBhvr>
                                        <p:cTn id="33" dur="1000"/>
                                        <p:tgtEl>
                                          <p:spTgt spid="39"/>
                                        </p:tgtEl>
                                      </p:cBhvr>
                                    </p:animEffect>
                                  </p:childTnLst>
                                </p:cTn>
                              </p:par>
                              <p:par>
                                <p:cTn id="34" presetID="22" presetClass="entr" presetSubtype="8" fill="hold" grpId="0" nodeType="withEffect">
                                  <p:stCondLst>
                                    <p:cond delay="300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10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90"/>
                                          </p:val>
                                        </p:tav>
                                        <p:tav tm="100000">
                                          <p:val>
                                            <p:fltVal val="0"/>
                                          </p:val>
                                        </p:tav>
                                      </p:tavLst>
                                    </p:anim>
                                    <p:animEffect transition="in" filter="fade">
                                      <p:cBhvr>
                                        <p:cTn id="44" dur="500"/>
                                        <p:tgtEl>
                                          <p:spTgt spid="43"/>
                                        </p:tgtEl>
                                      </p:cBhvr>
                                    </p:animEffect>
                                  </p:childTnLst>
                                </p:cTn>
                              </p:par>
                              <p:par>
                                <p:cTn id="45" presetID="31" presetClass="entr" presetSubtype="0" fill="hold" nodeType="withEffect">
                                  <p:stCondLst>
                                    <p:cond delay="2000"/>
                                  </p:stCondLst>
                                  <p:childTnLst>
                                    <p:set>
                                      <p:cBhvr>
                                        <p:cTn id="46" dur="1" fill="hold">
                                          <p:stCondLst>
                                            <p:cond delay="0"/>
                                          </p:stCondLst>
                                        </p:cTn>
                                        <p:tgtEl>
                                          <p:spTgt spid="45"/>
                                        </p:tgtEl>
                                        <p:attrNameLst>
                                          <p:attrName>style.visibility</p:attrName>
                                        </p:attrNameLst>
                                      </p:cBhvr>
                                      <p:to>
                                        <p:strVal val="visible"/>
                                      </p:to>
                                    </p:set>
                                    <p:anim calcmode="lin" valueType="num">
                                      <p:cBhvr>
                                        <p:cTn id="47" dur="1000" fill="hold"/>
                                        <p:tgtEl>
                                          <p:spTgt spid="45"/>
                                        </p:tgtEl>
                                        <p:attrNameLst>
                                          <p:attrName>ppt_w</p:attrName>
                                        </p:attrNameLst>
                                      </p:cBhvr>
                                      <p:tavLst>
                                        <p:tav tm="0">
                                          <p:val>
                                            <p:fltVal val="0"/>
                                          </p:val>
                                        </p:tav>
                                        <p:tav tm="100000">
                                          <p:val>
                                            <p:strVal val="#ppt_w"/>
                                          </p:val>
                                        </p:tav>
                                      </p:tavLst>
                                    </p:anim>
                                    <p:anim calcmode="lin" valueType="num">
                                      <p:cBhvr>
                                        <p:cTn id="48" dur="1000" fill="hold"/>
                                        <p:tgtEl>
                                          <p:spTgt spid="45"/>
                                        </p:tgtEl>
                                        <p:attrNameLst>
                                          <p:attrName>ppt_h</p:attrName>
                                        </p:attrNameLst>
                                      </p:cBhvr>
                                      <p:tavLst>
                                        <p:tav tm="0">
                                          <p:val>
                                            <p:fltVal val="0"/>
                                          </p:val>
                                        </p:tav>
                                        <p:tav tm="100000">
                                          <p:val>
                                            <p:strVal val="#ppt_h"/>
                                          </p:val>
                                        </p:tav>
                                      </p:tavLst>
                                    </p:anim>
                                    <p:anim calcmode="lin" valueType="num">
                                      <p:cBhvr>
                                        <p:cTn id="49" dur="1000" fill="hold"/>
                                        <p:tgtEl>
                                          <p:spTgt spid="45"/>
                                        </p:tgtEl>
                                        <p:attrNameLst>
                                          <p:attrName>style.rotation</p:attrName>
                                        </p:attrNameLst>
                                      </p:cBhvr>
                                      <p:tavLst>
                                        <p:tav tm="0">
                                          <p:val>
                                            <p:fltVal val="90"/>
                                          </p:val>
                                        </p:tav>
                                        <p:tav tm="100000">
                                          <p:val>
                                            <p:fltVal val="0"/>
                                          </p:val>
                                        </p:tav>
                                      </p:tavLst>
                                    </p:anim>
                                    <p:animEffect transition="in" filter="fade">
                                      <p:cBhvr>
                                        <p:cTn id="50" dur="1000"/>
                                        <p:tgtEl>
                                          <p:spTgt spid="45"/>
                                        </p:tgtEl>
                                      </p:cBhvr>
                                    </p:animEffect>
                                  </p:childTnLst>
                                </p:cTn>
                              </p:par>
                              <p:par>
                                <p:cTn id="51" presetID="31" presetClass="entr" presetSubtype="0" fill="hold" grpId="0" nodeType="withEffect">
                                  <p:stCondLst>
                                    <p:cond delay="60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 calcmode="lin" valueType="num">
                                      <p:cBhvr>
                                        <p:cTn id="55" dur="500" fill="hold"/>
                                        <p:tgtEl>
                                          <p:spTgt spid="47"/>
                                        </p:tgtEl>
                                        <p:attrNameLst>
                                          <p:attrName>style.rotation</p:attrName>
                                        </p:attrNameLst>
                                      </p:cBhvr>
                                      <p:tavLst>
                                        <p:tav tm="0">
                                          <p:val>
                                            <p:fltVal val="90"/>
                                          </p:val>
                                        </p:tav>
                                        <p:tav tm="100000">
                                          <p:val>
                                            <p:fltVal val="0"/>
                                          </p:val>
                                        </p:tav>
                                      </p:tavLst>
                                    </p:anim>
                                    <p:animEffect transition="in" filter="fade">
                                      <p:cBhvr>
                                        <p:cTn id="56" dur="500"/>
                                        <p:tgtEl>
                                          <p:spTgt spid="47"/>
                                        </p:tgtEl>
                                      </p:cBhvr>
                                    </p:animEffect>
                                  </p:childTnLst>
                                </p:cTn>
                              </p:par>
                              <p:par>
                                <p:cTn id="57" presetID="31" presetClass="entr" presetSubtype="0" fill="hold" grpId="0" nodeType="withEffect">
                                  <p:stCondLst>
                                    <p:cond delay="300"/>
                                  </p:stCondLst>
                                  <p:childTnLst>
                                    <p:set>
                                      <p:cBhvr>
                                        <p:cTn id="58" dur="1" fill="hold">
                                          <p:stCondLst>
                                            <p:cond delay="0"/>
                                          </p:stCondLst>
                                        </p:cTn>
                                        <p:tgtEl>
                                          <p:spTgt spid="49"/>
                                        </p:tgtEl>
                                        <p:attrNameLst>
                                          <p:attrName>style.visibility</p:attrName>
                                        </p:attrNameLst>
                                      </p:cBhvr>
                                      <p:to>
                                        <p:strVal val="visible"/>
                                      </p:to>
                                    </p:set>
                                    <p:anim calcmode="lin" valueType="num">
                                      <p:cBhvr>
                                        <p:cTn id="59" dur="500" fill="hold"/>
                                        <p:tgtEl>
                                          <p:spTgt spid="49"/>
                                        </p:tgtEl>
                                        <p:attrNameLst>
                                          <p:attrName>ppt_w</p:attrName>
                                        </p:attrNameLst>
                                      </p:cBhvr>
                                      <p:tavLst>
                                        <p:tav tm="0">
                                          <p:val>
                                            <p:fltVal val="0"/>
                                          </p:val>
                                        </p:tav>
                                        <p:tav tm="100000">
                                          <p:val>
                                            <p:strVal val="#ppt_w"/>
                                          </p:val>
                                        </p:tav>
                                      </p:tavLst>
                                    </p:anim>
                                    <p:anim calcmode="lin" valueType="num">
                                      <p:cBhvr>
                                        <p:cTn id="60" dur="500" fill="hold"/>
                                        <p:tgtEl>
                                          <p:spTgt spid="49"/>
                                        </p:tgtEl>
                                        <p:attrNameLst>
                                          <p:attrName>ppt_h</p:attrName>
                                        </p:attrNameLst>
                                      </p:cBhvr>
                                      <p:tavLst>
                                        <p:tav tm="0">
                                          <p:val>
                                            <p:fltVal val="0"/>
                                          </p:val>
                                        </p:tav>
                                        <p:tav tm="100000">
                                          <p:val>
                                            <p:strVal val="#ppt_h"/>
                                          </p:val>
                                        </p:tav>
                                      </p:tavLst>
                                    </p:anim>
                                    <p:anim calcmode="lin" valueType="num">
                                      <p:cBhvr>
                                        <p:cTn id="61" dur="500" fill="hold"/>
                                        <p:tgtEl>
                                          <p:spTgt spid="49"/>
                                        </p:tgtEl>
                                        <p:attrNameLst>
                                          <p:attrName>style.rotation</p:attrName>
                                        </p:attrNameLst>
                                      </p:cBhvr>
                                      <p:tavLst>
                                        <p:tav tm="0">
                                          <p:val>
                                            <p:fltVal val="90"/>
                                          </p:val>
                                        </p:tav>
                                        <p:tav tm="100000">
                                          <p:val>
                                            <p:fltVal val="0"/>
                                          </p:val>
                                        </p:tav>
                                      </p:tavLst>
                                    </p:anim>
                                    <p:animEffect transition="in" filter="fade">
                                      <p:cBhvr>
                                        <p:cTn id="62" dur="500"/>
                                        <p:tgtEl>
                                          <p:spTgt spid="49"/>
                                        </p:tgtEl>
                                      </p:cBhvr>
                                    </p:animEffect>
                                  </p:childTnLst>
                                </p:cTn>
                              </p:par>
                              <p:par>
                                <p:cTn id="63" presetID="31" presetClass="entr" presetSubtype="0" fill="hold" grpId="0" nodeType="withEffect">
                                  <p:stCondLst>
                                    <p:cond delay="900"/>
                                  </p:stCondLst>
                                  <p:childTnLst>
                                    <p:set>
                                      <p:cBhvr>
                                        <p:cTn id="64" dur="1" fill="hold">
                                          <p:stCondLst>
                                            <p:cond delay="0"/>
                                          </p:stCondLst>
                                        </p:cTn>
                                        <p:tgtEl>
                                          <p:spTgt spid="51"/>
                                        </p:tgtEl>
                                        <p:attrNameLst>
                                          <p:attrName>style.visibility</p:attrName>
                                        </p:attrNameLst>
                                      </p:cBhvr>
                                      <p:to>
                                        <p:strVal val="visible"/>
                                      </p:to>
                                    </p:set>
                                    <p:anim calcmode="lin" valueType="num">
                                      <p:cBhvr>
                                        <p:cTn id="65" dur="1000" fill="hold"/>
                                        <p:tgtEl>
                                          <p:spTgt spid="51"/>
                                        </p:tgtEl>
                                        <p:attrNameLst>
                                          <p:attrName>ppt_w</p:attrName>
                                        </p:attrNameLst>
                                      </p:cBhvr>
                                      <p:tavLst>
                                        <p:tav tm="0">
                                          <p:val>
                                            <p:fltVal val="0"/>
                                          </p:val>
                                        </p:tav>
                                        <p:tav tm="100000">
                                          <p:val>
                                            <p:strVal val="#ppt_w"/>
                                          </p:val>
                                        </p:tav>
                                      </p:tavLst>
                                    </p:anim>
                                    <p:anim calcmode="lin" valueType="num">
                                      <p:cBhvr>
                                        <p:cTn id="66" dur="1000" fill="hold"/>
                                        <p:tgtEl>
                                          <p:spTgt spid="51"/>
                                        </p:tgtEl>
                                        <p:attrNameLst>
                                          <p:attrName>ppt_h</p:attrName>
                                        </p:attrNameLst>
                                      </p:cBhvr>
                                      <p:tavLst>
                                        <p:tav tm="0">
                                          <p:val>
                                            <p:fltVal val="0"/>
                                          </p:val>
                                        </p:tav>
                                        <p:tav tm="100000">
                                          <p:val>
                                            <p:strVal val="#ppt_h"/>
                                          </p:val>
                                        </p:tav>
                                      </p:tavLst>
                                    </p:anim>
                                    <p:anim calcmode="lin" valueType="num">
                                      <p:cBhvr>
                                        <p:cTn id="67" dur="1000" fill="hold"/>
                                        <p:tgtEl>
                                          <p:spTgt spid="51"/>
                                        </p:tgtEl>
                                        <p:attrNameLst>
                                          <p:attrName>style.rotation</p:attrName>
                                        </p:attrNameLst>
                                      </p:cBhvr>
                                      <p:tavLst>
                                        <p:tav tm="0">
                                          <p:val>
                                            <p:fltVal val="90"/>
                                          </p:val>
                                        </p:tav>
                                        <p:tav tm="100000">
                                          <p:val>
                                            <p:fltVal val="0"/>
                                          </p:val>
                                        </p:tav>
                                      </p:tavLst>
                                    </p:anim>
                                    <p:animEffect transition="in" filter="fade">
                                      <p:cBhvr>
                                        <p:cTn id="68" dur="1000"/>
                                        <p:tgtEl>
                                          <p:spTgt spid="51"/>
                                        </p:tgtEl>
                                      </p:cBhvr>
                                    </p:animEffect>
                                  </p:childTnLst>
                                </p:cTn>
                              </p:par>
                              <p:par>
                                <p:cTn id="69" presetID="10" presetClass="entr" presetSubtype="0" fill="hold" grpId="0" nodeType="withEffect">
                                  <p:stCondLst>
                                    <p:cond delay="26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500"/>
                                        <p:tgtEl>
                                          <p:spTgt spid="53"/>
                                        </p:tgtEl>
                                      </p:cBhvr>
                                    </p:animEffect>
                                  </p:childTnLst>
                                </p:cTn>
                              </p:par>
                              <p:par>
                                <p:cTn id="72" presetID="10" presetClass="entr" presetSubtype="0" fill="hold" grpId="0" nodeType="withEffect">
                                  <p:stCondLst>
                                    <p:cond delay="250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250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grpId="0" nodeType="withEffect">
                                  <p:stCondLst>
                                    <p:cond delay="250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par>
                                <p:cTn id="81" presetID="10" presetClass="entr" presetSubtype="0" fill="hold" grpId="0" nodeType="withEffect">
                                  <p:stCondLst>
                                    <p:cond delay="250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par>
                                <p:cTn id="84" presetID="10" presetClass="entr" presetSubtype="0" fill="hold" grpId="0" nodeType="withEffect">
                                  <p:stCondLst>
                                    <p:cond delay="2500"/>
                                  </p:stCondLst>
                                  <p:childTnLst>
                                    <p:set>
                                      <p:cBhvr>
                                        <p:cTn id="85" dur="1" fill="hold">
                                          <p:stCondLst>
                                            <p:cond delay="0"/>
                                          </p:stCondLst>
                                        </p:cTn>
                                        <p:tgtEl>
                                          <p:spTgt spid="67"/>
                                        </p:tgtEl>
                                        <p:attrNameLst>
                                          <p:attrName>style.visibility</p:attrName>
                                        </p:attrNameLst>
                                      </p:cBhvr>
                                      <p:to>
                                        <p:strVal val="visible"/>
                                      </p:to>
                                    </p:set>
                                    <p:animEffect transition="in" filter="fade">
                                      <p:cBhvr>
                                        <p:cTn id="86" dur="500"/>
                                        <p:tgtEl>
                                          <p:spTgt spid="67"/>
                                        </p:tgtEl>
                                      </p:cBhvr>
                                    </p:animEffect>
                                  </p:childTnLst>
                                </p:cTn>
                              </p:par>
                              <p:par>
                                <p:cTn id="87" presetID="10" presetClass="entr" presetSubtype="0" fill="hold" grpId="0" nodeType="withEffect">
                                  <p:stCondLst>
                                    <p:cond delay="250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par>
                                <p:cTn id="90" presetID="10" presetClass="entr" presetSubtype="0" fill="hold" grpId="0" nodeType="withEffect">
                                  <p:stCondLst>
                                    <p:cond delay="250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8" grpId="0"/>
      <p:bldP spid="31" grpId="0"/>
      <p:bldP spid="33" grpId="0"/>
      <p:bldP spid="35" grpId="0"/>
      <p:bldP spid="37" grpId="0"/>
      <p:bldP spid="39" grpId="0"/>
      <p:bldP spid="41" grpId="0"/>
      <p:bldP spid="43" grpId="0" animBg="1"/>
      <p:bldP spid="47" grpId="0" animBg="1"/>
      <p:bldP spid="49" grpId="0" animBg="1"/>
      <p:bldP spid="51" grpId="0" animBg="1"/>
      <p:bldP spid="53" grpId="0" animBg="1"/>
      <p:bldP spid="57" grpId="0" animBg="1"/>
      <p:bldP spid="59" grpId="0" animBg="1"/>
      <p:bldP spid="61" grpId="0"/>
      <p:bldP spid="65" grpId="0"/>
      <p:bldP spid="67" grpId="0"/>
      <p:bldP spid="69" grpId="0" animBg="1"/>
      <p:bldP spid="7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849BF0-BF7D-C499-2C74-70DCE34CA6FD}"/>
              </a:ext>
            </a:extLst>
          </p:cNvPr>
          <p:cNvSpPr/>
          <p:nvPr/>
        </p:nvSpPr>
        <p:spPr>
          <a:xfrm>
            <a:off x="913647" y="3463912"/>
            <a:ext cx="10300256" cy="228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5C3C612-56B2-B28F-0AE6-79E5BC668859}"/>
              </a:ext>
            </a:extLst>
          </p:cNvPr>
          <p:cNvSpPr/>
          <p:nvPr/>
        </p:nvSpPr>
        <p:spPr>
          <a:xfrm>
            <a:off x="909930" y="145924"/>
            <a:ext cx="10299740" cy="810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2662DCF-D151-E0EB-E232-41D9E6CAA5AB}"/>
              </a:ext>
            </a:extLst>
          </p:cNvPr>
          <p:cNvSpPr/>
          <p:nvPr/>
        </p:nvSpPr>
        <p:spPr>
          <a:xfrm>
            <a:off x="2376723" y="225290"/>
            <a:ext cx="2295280" cy="61257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Shared UI Components</a:t>
            </a:r>
            <a:endParaRPr kumimoji="0" lang="en-US" sz="1600" b="0" i="0" u="none" strike="noStrike" kern="1200" cap="none" spc="0" normalizeH="0" baseline="0" noProof="0">
              <a:ln>
                <a:noFill/>
              </a:ln>
              <a:solidFill>
                <a:srgbClr val="6BB1DF"/>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009F0362-19AD-EEC4-226E-ED8086828A44}"/>
              </a:ext>
            </a:extLst>
          </p:cNvPr>
          <p:cNvSpPr txBox="1"/>
          <p:nvPr/>
        </p:nvSpPr>
        <p:spPr>
          <a:xfrm>
            <a:off x="971210" y="328738"/>
            <a:ext cx="8068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UX</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FC1C4C8-3A4D-8578-E7CB-5E6260E19CB1}"/>
              </a:ext>
            </a:extLst>
          </p:cNvPr>
          <p:cNvSpPr/>
          <p:nvPr/>
        </p:nvSpPr>
        <p:spPr>
          <a:xfrm>
            <a:off x="5836236" y="225291"/>
            <a:ext cx="880614" cy="6125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SDKs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E4BC0CF-B35A-A9E7-B63B-C71A337AA69D}"/>
              </a:ext>
            </a:extLst>
          </p:cNvPr>
          <p:cNvSpPr/>
          <p:nvPr/>
        </p:nvSpPr>
        <p:spPr>
          <a:xfrm>
            <a:off x="6875000" y="225290"/>
            <a:ext cx="815915" cy="6125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APIs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1A465E7-209A-2935-AEFA-87BA06A63415}"/>
              </a:ext>
            </a:extLst>
          </p:cNvPr>
          <p:cNvSpPr/>
          <p:nvPr/>
        </p:nvSpPr>
        <p:spPr>
          <a:xfrm>
            <a:off x="910446" y="1019385"/>
            <a:ext cx="6861015" cy="2355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B2251EB-0537-F26C-2A20-77C61EB46C70}"/>
              </a:ext>
            </a:extLst>
          </p:cNvPr>
          <p:cNvSpPr txBox="1"/>
          <p:nvPr/>
        </p:nvSpPr>
        <p:spPr>
          <a:xfrm>
            <a:off x="971210" y="1892395"/>
            <a:ext cx="10153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App Runtime</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A32DC96-2357-51CA-7000-9C6BEAEC262A}"/>
              </a:ext>
            </a:extLst>
          </p:cNvPr>
          <p:cNvSpPr/>
          <p:nvPr/>
        </p:nvSpPr>
        <p:spPr>
          <a:xfrm>
            <a:off x="6467462" y="1113764"/>
            <a:ext cx="1167539" cy="21998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rPr>
              <a:t>(Language-specific) </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App Framework</a:t>
            </a:r>
          </a:p>
        </p:txBody>
      </p:sp>
      <p:sp>
        <p:nvSpPr>
          <p:cNvPr id="11" name="Rectangle 10">
            <a:extLst>
              <a:ext uri="{FF2B5EF4-FFF2-40B4-BE49-F238E27FC236}">
                <a16:creationId xmlns:a16="http://schemas.microsoft.com/office/drawing/2014/main" id="{4BCE180C-A3B9-F6DF-925E-8531364B504E}"/>
              </a:ext>
            </a:extLst>
          </p:cNvPr>
          <p:cNvSpPr/>
          <p:nvPr/>
        </p:nvSpPr>
        <p:spPr>
          <a:xfrm>
            <a:off x="2367043" y="2918111"/>
            <a:ext cx="3935519" cy="39551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Calibri"/>
              </a:rPr>
              <a:t>Inference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Scheduling (</a:t>
            </a:r>
            <a:r>
              <a:rPr kumimoji="0" lang="en-US" sz="1600" b="0" i="1" u="none" strike="noStrike" kern="1200" cap="none" spc="0" normalizeH="0" baseline="0" noProof="0" dirty="0">
                <a:ln>
                  <a:noFill/>
                </a:ln>
                <a:solidFill>
                  <a:srgbClr val="000000"/>
                </a:solidFill>
                <a:effectLst/>
                <a:uLnTx/>
                <a:uFillTx/>
                <a:latin typeface="Calibri" panose="020F0502020204030204"/>
                <a:ea typeface="+mn-ea"/>
                <a:cs typeface="+mn-cs"/>
              </a:rPr>
              <a:t>"hybrid"</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12" name="Rectangle 11">
            <a:extLst>
              <a:ext uri="{FF2B5EF4-FFF2-40B4-BE49-F238E27FC236}">
                <a16:creationId xmlns:a16="http://schemas.microsoft.com/office/drawing/2014/main" id="{43D84BA6-C48C-0890-FB20-0760060128DC}"/>
              </a:ext>
            </a:extLst>
          </p:cNvPr>
          <p:cNvSpPr/>
          <p:nvPr/>
        </p:nvSpPr>
        <p:spPr>
          <a:xfrm>
            <a:off x="7824660" y="1020893"/>
            <a:ext cx="3397253" cy="23524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C8D629-92B6-29A0-345F-301296D4E631}"/>
              </a:ext>
            </a:extLst>
          </p:cNvPr>
          <p:cNvSpPr/>
          <p:nvPr/>
        </p:nvSpPr>
        <p:spPr>
          <a:xfrm>
            <a:off x="9073389" y="1285252"/>
            <a:ext cx="1838373" cy="41147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Safety / RAI</a:t>
            </a:r>
          </a:p>
        </p:txBody>
      </p:sp>
      <p:sp>
        <p:nvSpPr>
          <p:cNvPr id="14" name="TextBox 13">
            <a:extLst>
              <a:ext uri="{FF2B5EF4-FFF2-40B4-BE49-F238E27FC236}">
                <a16:creationId xmlns:a16="http://schemas.microsoft.com/office/drawing/2014/main" id="{C89A557C-6BFA-9EA9-3085-F70035419E49}"/>
              </a:ext>
            </a:extLst>
          </p:cNvPr>
          <p:cNvSpPr txBox="1"/>
          <p:nvPr/>
        </p:nvSpPr>
        <p:spPr>
          <a:xfrm>
            <a:off x="7859850" y="1858323"/>
            <a:ext cx="11755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Evaluation</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7294C7B-B6E6-CE5E-BDD6-18FCBD1738AB}"/>
              </a:ext>
            </a:extLst>
          </p:cNvPr>
          <p:cNvSpPr/>
          <p:nvPr/>
        </p:nvSpPr>
        <p:spPr>
          <a:xfrm>
            <a:off x="2400260" y="4430747"/>
            <a:ext cx="1754029" cy="123731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Content </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Retrieval</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39E5B7C6-6E21-2094-20FA-4A36CE9FF175}"/>
              </a:ext>
            </a:extLst>
          </p:cNvPr>
          <p:cNvSpPr/>
          <p:nvPr/>
        </p:nvSpPr>
        <p:spPr>
          <a:xfrm>
            <a:off x="2370387" y="1114552"/>
            <a:ext cx="1788778" cy="62121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Dynamic Prompting</a:t>
            </a:r>
          </a:p>
        </p:txBody>
      </p:sp>
      <p:sp>
        <p:nvSpPr>
          <p:cNvPr id="17" name="Rectangle 16">
            <a:extLst>
              <a:ext uri="{FF2B5EF4-FFF2-40B4-BE49-F238E27FC236}">
                <a16:creationId xmlns:a16="http://schemas.microsoft.com/office/drawing/2014/main" id="{892BE427-98C5-1DD7-3981-E706B69B26E2}"/>
              </a:ext>
            </a:extLst>
          </p:cNvPr>
          <p:cNvSpPr/>
          <p:nvPr/>
        </p:nvSpPr>
        <p:spPr>
          <a:xfrm>
            <a:off x="4158675" y="4839690"/>
            <a:ext cx="4898200" cy="41653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Structured data (via NL2Query)</a:t>
            </a:r>
          </a:p>
        </p:txBody>
      </p:sp>
      <p:sp>
        <p:nvSpPr>
          <p:cNvPr id="18" name="Rectangle 17">
            <a:extLst>
              <a:ext uri="{FF2B5EF4-FFF2-40B4-BE49-F238E27FC236}">
                <a16:creationId xmlns:a16="http://schemas.microsoft.com/office/drawing/2014/main" id="{61D32AD4-F9AC-065E-5020-FAF9E5E24481}"/>
              </a:ext>
            </a:extLst>
          </p:cNvPr>
          <p:cNvSpPr/>
          <p:nvPr/>
        </p:nvSpPr>
        <p:spPr>
          <a:xfrm>
            <a:off x="909930" y="5827259"/>
            <a:ext cx="10299740" cy="908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A3A8F0C-7D26-79DA-D208-5DBF6445F15C}"/>
              </a:ext>
            </a:extLst>
          </p:cNvPr>
          <p:cNvSpPr txBox="1"/>
          <p:nvPr/>
        </p:nvSpPr>
        <p:spPr>
          <a:xfrm>
            <a:off x="989710" y="6097893"/>
            <a:ext cx="1178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AI Platform</a:t>
            </a:r>
          </a:p>
        </p:txBody>
      </p:sp>
      <p:sp>
        <p:nvSpPr>
          <p:cNvPr id="20" name="Rectangle 19">
            <a:extLst>
              <a:ext uri="{FF2B5EF4-FFF2-40B4-BE49-F238E27FC236}">
                <a16:creationId xmlns:a16="http://schemas.microsoft.com/office/drawing/2014/main" id="{FCD519EA-F212-A8A8-7260-1B05F1035CF5}"/>
              </a:ext>
            </a:extLst>
          </p:cNvPr>
          <p:cNvSpPr/>
          <p:nvPr/>
        </p:nvSpPr>
        <p:spPr>
          <a:xfrm>
            <a:off x="4364117" y="5942693"/>
            <a:ext cx="1410541" cy="68535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Fine-tuned models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5283228-AF66-58B1-76E7-33A9357B08B3}"/>
              </a:ext>
            </a:extLst>
          </p:cNvPr>
          <p:cNvSpPr/>
          <p:nvPr/>
        </p:nvSpPr>
        <p:spPr>
          <a:xfrm>
            <a:off x="5891551" y="5942693"/>
            <a:ext cx="1533666"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Supplementary Models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82BA83E-A00C-D58E-1126-AC7F245B464D}"/>
              </a:ext>
            </a:extLst>
          </p:cNvPr>
          <p:cNvSpPr/>
          <p:nvPr/>
        </p:nvSpPr>
        <p:spPr>
          <a:xfrm>
            <a:off x="7542110" y="5942693"/>
            <a:ext cx="1876894"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Micro-LLMs </a:t>
            </a:r>
            <a:b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b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(edge optimized)</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BB9B8B8-4573-F989-247F-158A0DAD37AE}"/>
              </a:ext>
            </a:extLst>
          </p:cNvPr>
          <p:cNvSpPr/>
          <p:nvPr/>
        </p:nvSpPr>
        <p:spPr>
          <a:xfrm>
            <a:off x="4156060" y="5264039"/>
            <a:ext cx="4898200" cy="40093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API data (via NL2API)</a:t>
            </a:r>
          </a:p>
        </p:txBody>
      </p:sp>
      <p:sp>
        <p:nvSpPr>
          <p:cNvPr id="24" name="Rectangle 23">
            <a:extLst>
              <a:ext uri="{FF2B5EF4-FFF2-40B4-BE49-F238E27FC236}">
                <a16:creationId xmlns:a16="http://schemas.microsoft.com/office/drawing/2014/main" id="{9F26D078-C6EC-C0D6-6B7F-FD9B36FEE526}"/>
              </a:ext>
            </a:extLst>
          </p:cNvPr>
          <p:cNvSpPr/>
          <p:nvPr/>
        </p:nvSpPr>
        <p:spPr>
          <a:xfrm>
            <a:off x="9073389" y="1793678"/>
            <a:ext cx="1838373" cy="38032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Relevancy</a:t>
            </a:r>
          </a:p>
        </p:txBody>
      </p:sp>
      <p:sp>
        <p:nvSpPr>
          <p:cNvPr id="25" name="Rectangle 24">
            <a:extLst>
              <a:ext uri="{FF2B5EF4-FFF2-40B4-BE49-F238E27FC236}">
                <a16:creationId xmlns:a16="http://schemas.microsoft.com/office/drawing/2014/main" id="{B2FA2E51-0CEF-DEC3-A9A0-123A0CADF621}"/>
              </a:ext>
            </a:extLst>
          </p:cNvPr>
          <p:cNvSpPr/>
          <p:nvPr/>
        </p:nvSpPr>
        <p:spPr>
          <a:xfrm>
            <a:off x="9073389" y="2273865"/>
            <a:ext cx="1838373" cy="4114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Accuracy</a:t>
            </a:r>
          </a:p>
        </p:txBody>
      </p:sp>
      <p:sp>
        <p:nvSpPr>
          <p:cNvPr id="26" name="Rectangle 25">
            <a:extLst>
              <a:ext uri="{FF2B5EF4-FFF2-40B4-BE49-F238E27FC236}">
                <a16:creationId xmlns:a16="http://schemas.microsoft.com/office/drawing/2014/main" id="{364979BA-4DB2-17CC-C4DF-6FB9D37EC9D6}"/>
              </a:ext>
            </a:extLst>
          </p:cNvPr>
          <p:cNvSpPr/>
          <p:nvPr/>
        </p:nvSpPr>
        <p:spPr>
          <a:xfrm>
            <a:off x="2401100" y="3545068"/>
            <a:ext cx="1753414" cy="8008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Memory</a:t>
            </a:r>
          </a:p>
        </p:txBody>
      </p:sp>
      <p:sp>
        <p:nvSpPr>
          <p:cNvPr id="27" name="Rectangle 26">
            <a:extLst>
              <a:ext uri="{FF2B5EF4-FFF2-40B4-BE49-F238E27FC236}">
                <a16:creationId xmlns:a16="http://schemas.microsoft.com/office/drawing/2014/main" id="{0518C43B-B60D-0FD9-877C-C011938174EB}"/>
              </a:ext>
            </a:extLst>
          </p:cNvPr>
          <p:cNvSpPr/>
          <p:nvPr/>
        </p:nvSpPr>
        <p:spPr>
          <a:xfrm>
            <a:off x="4158676" y="4427659"/>
            <a:ext cx="4898199" cy="40683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Unstructured data (via Embeddings and/or IR search)</a:t>
            </a:r>
          </a:p>
        </p:txBody>
      </p:sp>
      <p:sp>
        <p:nvSpPr>
          <p:cNvPr id="28" name="TextBox 27">
            <a:extLst>
              <a:ext uri="{FF2B5EF4-FFF2-40B4-BE49-F238E27FC236}">
                <a16:creationId xmlns:a16="http://schemas.microsoft.com/office/drawing/2014/main" id="{3786BA9B-7022-DCC2-DA16-D51FC52307BB}"/>
              </a:ext>
            </a:extLst>
          </p:cNvPr>
          <p:cNvSpPr txBox="1"/>
          <p:nvPr/>
        </p:nvSpPr>
        <p:spPr>
          <a:xfrm>
            <a:off x="1000034" y="4282522"/>
            <a:ext cx="13364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Knowledge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(State)</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28D40F9-0C5B-8564-B63C-13580011C91C}"/>
              </a:ext>
            </a:extLst>
          </p:cNvPr>
          <p:cNvSpPr/>
          <p:nvPr/>
        </p:nvSpPr>
        <p:spPr>
          <a:xfrm>
            <a:off x="4154513" y="3544101"/>
            <a:ext cx="2142814" cy="29832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Persistence</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0" name="Rectangle 29">
            <a:extLst>
              <a:ext uri="{FF2B5EF4-FFF2-40B4-BE49-F238E27FC236}">
                <a16:creationId xmlns:a16="http://schemas.microsoft.com/office/drawing/2014/main" id="{FBFEC465-121D-1D5D-3CBA-EF9612853D27}"/>
              </a:ext>
            </a:extLst>
          </p:cNvPr>
          <p:cNvSpPr/>
          <p:nvPr/>
        </p:nvSpPr>
        <p:spPr>
          <a:xfrm>
            <a:off x="4154513" y="3842426"/>
            <a:ext cx="2142814" cy="2549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Relevance</a:t>
            </a:r>
          </a:p>
        </p:txBody>
      </p:sp>
      <p:sp>
        <p:nvSpPr>
          <p:cNvPr id="31" name="Rectangle 30">
            <a:extLst>
              <a:ext uri="{FF2B5EF4-FFF2-40B4-BE49-F238E27FC236}">
                <a16:creationId xmlns:a16="http://schemas.microsoft.com/office/drawing/2014/main" id="{A0AE194A-14C6-9838-5D3D-2CF83F4FEB68}"/>
              </a:ext>
            </a:extLst>
          </p:cNvPr>
          <p:cNvSpPr/>
          <p:nvPr/>
        </p:nvSpPr>
        <p:spPr>
          <a:xfrm>
            <a:off x="4154513" y="4095201"/>
            <a:ext cx="2142814" cy="2549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Cleanup</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2" name="Rectangle 31">
            <a:extLst>
              <a:ext uri="{FF2B5EF4-FFF2-40B4-BE49-F238E27FC236}">
                <a16:creationId xmlns:a16="http://schemas.microsoft.com/office/drawing/2014/main" id="{911BCF96-144A-97C6-7983-E18E3770142C}"/>
              </a:ext>
            </a:extLst>
          </p:cNvPr>
          <p:cNvSpPr/>
          <p:nvPr/>
        </p:nvSpPr>
        <p:spPr>
          <a:xfrm>
            <a:off x="9727995" y="4002531"/>
            <a:ext cx="1369965" cy="53174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Calibri" panose="020F0502020204030204"/>
                <a:ea typeface="+mn-ea"/>
                <a:cs typeface="Calibri"/>
              </a:rPr>
              <a:t>AuthZ</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/N</a:t>
            </a:r>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3" name="Rectangle 32">
            <a:extLst>
              <a:ext uri="{FF2B5EF4-FFF2-40B4-BE49-F238E27FC236}">
                <a16:creationId xmlns:a16="http://schemas.microsoft.com/office/drawing/2014/main" id="{595F2AAE-7AA6-E0E0-0909-3D03FA907F4C}"/>
              </a:ext>
            </a:extLst>
          </p:cNvPr>
          <p:cNvSpPr/>
          <p:nvPr/>
        </p:nvSpPr>
        <p:spPr>
          <a:xfrm>
            <a:off x="9727995" y="4622414"/>
            <a:ext cx="1369965" cy="56228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Compliance</a:t>
            </a:r>
          </a:p>
        </p:txBody>
      </p:sp>
      <p:sp>
        <p:nvSpPr>
          <p:cNvPr id="34" name="Right Brace 33">
            <a:extLst>
              <a:ext uri="{FF2B5EF4-FFF2-40B4-BE49-F238E27FC236}">
                <a16:creationId xmlns:a16="http://schemas.microsoft.com/office/drawing/2014/main" id="{A6BAE7B7-FBBB-0536-92DC-DB581E00C042}"/>
              </a:ext>
            </a:extLst>
          </p:cNvPr>
          <p:cNvSpPr/>
          <p:nvPr/>
        </p:nvSpPr>
        <p:spPr>
          <a:xfrm>
            <a:off x="9340068" y="3645435"/>
            <a:ext cx="276217" cy="2019537"/>
          </a:xfrm>
          <a:prstGeom prst="rightBrac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1F0CDAD-8F02-B38B-0E45-E2835B143313}"/>
              </a:ext>
            </a:extLst>
          </p:cNvPr>
          <p:cNvSpPr/>
          <p:nvPr/>
        </p:nvSpPr>
        <p:spPr>
          <a:xfrm>
            <a:off x="2367555" y="1808042"/>
            <a:ext cx="1786957" cy="104596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Plugins</a:t>
            </a:r>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6" name="Rectangle 35">
            <a:extLst>
              <a:ext uri="{FF2B5EF4-FFF2-40B4-BE49-F238E27FC236}">
                <a16:creationId xmlns:a16="http://schemas.microsoft.com/office/drawing/2014/main" id="{393D0FC7-E020-CDB9-C6BA-330FD906C2B2}"/>
              </a:ext>
            </a:extLst>
          </p:cNvPr>
          <p:cNvSpPr/>
          <p:nvPr/>
        </p:nvSpPr>
        <p:spPr>
          <a:xfrm>
            <a:off x="4154513" y="2053002"/>
            <a:ext cx="2142814" cy="27340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Creation</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7" name="Rectangle 36">
            <a:extLst>
              <a:ext uri="{FF2B5EF4-FFF2-40B4-BE49-F238E27FC236}">
                <a16:creationId xmlns:a16="http://schemas.microsoft.com/office/drawing/2014/main" id="{664B1872-B85E-757B-DB0E-BE773BFA8960}"/>
              </a:ext>
            </a:extLst>
          </p:cNvPr>
          <p:cNvSpPr/>
          <p:nvPr/>
        </p:nvSpPr>
        <p:spPr>
          <a:xfrm>
            <a:off x="4154513" y="2326405"/>
            <a:ext cx="2142814" cy="24496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Planning</a:t>
            </a:r>
          </a:p>
        </p:txBody>
      </p:sp>
      <p:sp>
        <p:nvSpPr>
          <p:cNvPr id="38" name="Rectangle 37">
            <a:extLst>
              <a:ext uri="{FF2B5EF4-FFF2-40B4-BE49-F238E27FC236}">
                <a16:creationId xmlns:a16="http://schemas.microsoft.com/office/drawing/2014/main" id="{CCBF4765-1C45-2EB9-5AD7-E1394CBCB1CF}"/>
              </a:ext>
            </a:extLst>
          </p:cNvPr>
          <p:cNvSpPr/>
          <p:nvPr/>
        </p:nvSpPr>
        <p:spPr>
          <a:xfrm>
            <a:off x="4154513" y="2571367"/>
            <a:ext cx="2142814" cy="28264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Orchestration</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9" name="Rectangle 38">
            <a:extLst>
              <a:ext uri="{FF2B5EF4-FFF2-40B4-BE49-F238E27FC236}">
                <a16:creationId xmlns:a16="http://schemas.microsoft.com/office/drawing/2014/main" id="{95DCF6ED-2B42-F3B1-3A42-87AA0D730B36}"/>
              </a:ext>
            </a:extLst>
          </p:cNvPr>
          <p:cNvSpPr/>
          <p:nvPr/>
        </p:nvSpPr>
        <p:spPr>
          <a:xfrm>
            <a:off x="4154513" y="1808042"/>
            <a:ext cx="2142814" cy="24496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Discovery</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40" name="TextBox 39">
            <a:extLst>
              <a:ext uri="{FF2B5EF4-FFF2-40B4-BE49-F238E27FC236}">
                <a16:creationId xmlns:a16="http://schemas.microsoft.com/office/drawing/2014/main" id="{89CF03F2-EC88-4914-1058-4D38035D27C2}"/>
              </a:ext>
            </a:extLst>
          </p:cNvPr>
          <p:cNvSpPr txBox="1"/>
          <p:nvPr/>
        </p:nvSpPr>
        <p:spPr>
          <a:xfrm>
            <a:off x="1787769" y="-682662"/>
            <a:ext cx="89095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Application Architecture</a:t>
            </a:r>
          </a:p>
        </p:txBody>
      </p:sp>
      <p:sp>
        <p:nvSpPr>
          <p:cNvPr id="41" name="Rectangle 40">
            <a:extLst>
              <a:ext uri="{FF2B5EF4-FFF2-40B4-BE49-F238E27FC236}">
                <a16:creationId xmlns:a16="http://schemas.microsoft.com/office/drawing/2014/main" id="{E96E658D-9A5B-7FD1-AC49-82940D6DE2C7}"/>
              </a:ext>
            </a:extLst>
          </p:cNvPr>
          <p:cNvSpPr/>
          <p:nvPr/>
        </p:nvSpPr>
        <p:spPr>
          <a:xfrm>
            <a:off x="2422513" y="5942693"/>
            <a:ext cx="1824711"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Foundational LLMs</a:t>
            </a:r>
          </a:p>
        </p:txBody>
      </p:sp>
      <p:sp>
        <p:nvSpPr>
          <p:cNvPr id="42" name="Rectangle 41">
            <a:extLst>
              <a:ext uri="{FF2B5EF4-FFF2-40B4-BE49-F238E27FC236}">
                <a16:creationId xmlns:a16="http://schemas.microsoft.com/office/drawing/2014/main" id="{B225D197-4044-09B6-3728-7B0D42EEF14F}"/>
              </a:ext>
            </a:extLst>
          </p:cNvPr>
          <p:cNvSpPr/>
          <p:nvPr/>
        </p:nvSpPr>
        <p:spPr>
          <a:xfrm>
            <a:off x="4161946" y="1428534"/>
            <a:ext cx="2142814" cy="30685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Templating</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43" name="Rectangle 42">
            <a:extLst>
              <a:ext uri="{FF2B5EF4-FFF2-40B4-BE49-F238E27FC236}">
                <a16:creationId xmlns:a16="http://schemas.microsoft.com/office/drawing/2014/main" id="{AD20A21F-A884-E8DB-9BBE-43976446169D}"/>
              </a:ext>
            </a:extLst>
          </p:cNvPr>
          <p:cNvSpPr/>
          <p:nvPr/>
        </p:nvSpPr>
        <p:spPr>
          <a:xfrm>
            <a:off x="4161946" y="1116666"/>
            <a:ext cx="2139097" cy="33417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Variable Substitution</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902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849BF0-BF7D-C499-2C74-70DCE34CA6FD}"/>
              </a:ext>
            </a:extLst>
          </p:cNvPr>
          <p:cNvSpPr/>
          <p:nvPr/>
        </p:nvSpPr>
        <p:spPr>
          <a:xfrm>
            <a:off x="814256" y="3463912"/>
            <a:ext cx="10300256" cy="22834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25C3C612-56B2-B28F-0AE6-79E5BC668859}"/>
              </a:ext>
            </a:extLst>
          </p:cNvPr>
          <p:cNvSpPr/>
          <p:nvPr/>
        </p:nvSpPr>
        <p:spPr>
          <a:xfrm>
            <a:off x="819065" y="125542"/>
            <a:ext cx="10299740" cy="8104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2662DCF-D151-E0EB-E232-41D9E6CAA5AB}"/>
              </a:ext>
            </a:extLst>
          </p:cNvPr>
          <p:cNvSpPr/>
          <p:nvPr/>
        </p:nvSpPr>
        <p:spPr>
          <a:xfrm>
            <a:off x="2277332" y="225290"/>
            <a:ext cx="2295280" cy="61257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Shared UI Components</a:t>
            </a:r>
            <a:endParaRPr kumimoji="0" lang="en-US" sz="1600" b="0" i="0" u="none" strike="noStrike" kern="1200" cap="none" spc="0" normalizeH="0" baseline="0" noProof="0">
              <a:ln>
                <a:noFill/>
              </a:ln>
              <a:solidFill>
                <a:srgbClr val="6BB1DF"/>
              </a:solidFill>
              <a:effectLst/>
              <a:uLnTx/>
              <a:uFillTx/>
              <a:latin typeface="Calibri" panose="020F0502020204030204"/>
              <a:ea typeface="+mn-ea"/>
              <a:cs typeface="Calibri"/>
            </a:endParaRPr>
          </a:p>
        </p:txBody>
      </p:sp>
      <p:sp>
        <p:nvSpPr>
          <p:cNvPr id="5" name="TextBox 4">
            <a:extLst>
              <a:ext uri="{FF2B5EF4-FFF2-40B4-BE49-F238E27FC236}">
                <a16:creationId xmlns:a16="http://schemas.microsoft.com/office/drawing/2014/main" id="{009F0362-19AD-EEC4-226E-ED8086828A44}"/>
              </a:ext>
            </a:extLst>
          </p:cNvPr>
          <p:cNvSpPr txBox="1"/>
          <p:nvPr/>
        </p:nvSpPr>
        <p:spPr>
          <a:xfrm>
            <a:off x="871819" y="328738"/>
            <a:ext cx="80684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UX</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FC1C4C8-3A4D-8578-E7CB-5E6260E19CB1}"/>
              </a:ext>
            </a:extLst>
          </p:cNvPr>
          <p:cNvSpPr/>
          <p:nvPr/>
        </p:nvSpPr>
        <p:spPr>
          <a:xfrm>
            <a:off x="5736845" y="225291"/>
            <a:ext cx="880614" cy="6125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SDKs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E4BC0CF-B35A-A9E7-B63B-C71A337AA69D}"/>
              </a:ext>
            </a:extLst>
          </p:cNvPr>
          <p:cNvSpPr/>
          <p:nvPr/>
        </p:nvSpPr>
        <p:spPr>
          <a:xfrm>
            <a:off x="6775609" y="225290"/>
            <a:ext cx="815915" cy="6125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APIs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1A465E7-209A-2935-AEFA-87BA06A63415}"/>
              </a:ext>
            </a:extLst>
          </p:cNvPr>
          <p:cNvSpPr/>
          <p:nvPr/>
        </p:nvSpPr>
        <p:spPr>
          <a:xfrm>
            <a:off x="811055" y="1019385"/>
            <a:ext cx="6861015" cy="2355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B2251EB-0537-F26C-2A20-77C61EB46C70}"/>
              </a:ext>
            </a:extLst>
          </p:cNvPr>
          <p:cNvSpPr txBox="1"/>
          <p:nvPr/>
        </p:nvSpPr>
        <p:spPr>
          <a:xfrm>
            <a:off x="871819" y="1892395"/>
            <a:ext cx="101531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App Runtime</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A32DC96-2357-51CA-7000-9C6BEAEC262A}"/>
              </a:ext>
            </a:extLst>
          </p:cNvPr>
          <p:cNvSpPr/>
          <p:nvPr/>
        </p:nvSpPr>
        <p:spPr>
          <a:xfrm>
            <a:off x="6368071" y="1113764"/>
            <a:ext cx="1167539" cy="219986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rPr>
              <a:t>(Language-specific) </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App Framework</a:t>
            </a:r>
          </a:p>
        </p:txBody>
      </p:sp>
      <p:sp>
        <p:nvSpPr>
          <p:cNvPr id="11" name="Rectangle 10">
            <a:extLst>
              <a:ext uri="{FF2B5EF4-FFF2-40B4-BE49-F238E27FC236}">
                <a16:creationId xmlns:a16="http://schemas.microsoft.com/office/drawing/2014/main" id="{4BCE180C-A3B9-F6DF-925E-8531364B504E}"/>
              </a:ext>
            </a:extLst>
          </p:cNvPr>
          <p:cNvSpPr/>
          <p:nvPr/>
        </p:nvSpPr>
        <p:spPr>
          <a:xfrm>
            <a:off x="2267652" y="2918111"/>
            <a:ext cx="3935519" cy="39551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Inference </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rPr>
              <a:t>Scheduling (</a:t>
            </a:r>
            <a:r>
              <a:rPr kumimoji="0" lang="en-US" sz="1600" b="0" i="1" u="none" strike="noStrike" kern="1200" cap="none" spc="0" normalizeH="0" baseline="0" noProof="0">
                <a:ln>
                  <a:noFill/>
                </a:ln>
                <a:solidFill>
                  <a:srgbClr val="000000"/>
                </a:solidFill>
                <a:effectLst/>
                <a:uLnTx/>
                <a:uFillTx/>
                <a:latin typeface="Calibri" panose="020F0502020204030204"/>
                <a:ea typeface="+mn-ea"/>
                <a:cs typeface="+mn-cs"/>
              </a:rPr>
              <a:t>"hybrid"</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rPr>
              <a:t>)</a:t>
            </a:r>
          </a:p>
        </p:txBody>
      </p:sp>
      <p:sp>
        <p:nvSpPr>
          <p:cNvPr id="12" name="Rectangle 11">
            <a:extLst>
              <a:ext uri="{FF2B5EF4-FFF2-40B4-BE49-F238E27FC236}">
                <a16:creationId xmlns:a16="http://schemas.microsoft.com/office/drawing/2014/main" id="{43D84BA6-C48C-0890-FB20-0760060128DC}"/>
              </a:ext>
            </a:extLst>
          </p:cNvPr>
          <p:cNvSpPr/>
          <p:nvPr/>
        </p:nvSpPr>
        <p:spPr>
          <a:xfrm>
            <a:off x="7725269" y="1020893"/>
            <a:ext cx="3397253" cy="23524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C8D629-92B6-29A0-345F-301296D4E631}"/>
              </a:ext>
            </a:extLst>
          </p:cNvPr>
          <p:cNvSpPr/>
          <p:nvPr/>
        </p:nvSpPr>
        <p:spPr>
          <a:xfrm>
            <a:off x="8973998" y="1285252"/>
            <a:ext cx="1838373" cy="41147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Safety / RAI</a:t>
            </a:r>
          </a:p>
        </p:txBody>
      </p:sp>
      <p:sp>
        <p:nvSpPr>
          <p:cNvPr id="14" name="TextBox 13">
            <a:extLst>
              <a:ext uri="{FF2B5EF4-FFF2-40B4-BE49-F238E27FC236}">
                <a16:creationId xmlns:a16="http://schemas.microsoft.com/office/drawing/2014/main" id="{C89A557C-6BFA-9EA9-3085-F70035419E49}"/>
              </a:ext>
            </a:extLst>
          </p:cNvPr>
          <p:cNvSpPr txBox="1"/>
          <p:nvPr/>
        </p:nvSpPr>
        <p:spPr>
          <a:xfrm>
            <a:off x="7760459" y="1846228"/>
            <a:ext cx="117552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Evaluation</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67294C7B-B6E6-CE5E-BDD6-18FCBD1738AB}"/>
              </a:ext>
            </a:extLst>
          </p:cNvPr>
          <p:cNvSpPr/>
          <p:nvPr/>
        </p:nvSpPr>
        <p:spPr>
          <a:xfrm>
            <a:off x="2305257" y="4427659"/>
            <a:ext cx="1754029" cy="123731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Content </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Retrieval</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39E5B7C6-6E21-2094-20FA-4A36CE9FF175}"/>
              </a:ext>
            </a:extLst>
          </p:cNvPr>
          <p:cNvSpPr/>
          <p:nvPr/>
        </p:nvSpPr>
        <p:spPr>
          <a:xfrm>
            <a:off x="2270996" y="1114552"/>
            <a:ext cx="1788778" cy="62121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Dynamic Prompting</a:t>
            </a:r>
          </a:p>
        </p:txBody>
      </p:sp>
      <p:sp>
        <p:nvSpPr>
          <p:cNvPr id="17" name="Rectangle 16">
            <a:extLst>
              <a:ext uri="{FF2B5EF4-FFF2-40B4-BE49-F238E27FC236}">
                <a16:creationId xmlns:a16="http://schemas.microsoft.com/office/drawing/2014/main" id="{892BE427-98C5-1DD7-3981-E706B69B26E2}"/>
              </a:ext>
            </a:extLst>
          </p:cNvPr>
          <p:cNvSpPr/>
          <p:nvPr/>
        </p:nvSpPr>
        <p:spPr>
          <a:xfrm>
            <a:off x="4059284" y="4839690"/>
            <a:ext cx="4898200" cy="41653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Structured data (via NL2Query)</a:t>
            </a:r>
          </a:p>
        </p:txBody>
      </p:sp>
      <p:sp>
        <p:nvSpPr>
          <p:cNvPr id="18" name="Rectangle 17">
            <a:extLst>
              <a:ext uri="{FF2B5EF4-FFF2-40B4-BE49-F238E27FC236}">
                <a16:creationId xmlns:a16="http://schemas.microsoft.com/office/drawing/2014/main" id="{61D32AD4-F9AC-065E-5020-FAF9E5E24481}"/>
              </a:ext>
            </a:extLst>
          </p:cNvPr>
          <p:cNvSpPr/>
          <p:nvPr/>
        </p:nvSpPr>
        <p:spPr>
          <a:xfrm>
            <a:off x="810539" y="5827259"/>
            <a:ext cx="10299740" cy="90863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A3A8F0C-7D26-79DA-D208-5DBF6445F15C}"/>
              </a:ext>
            </a:extLst>
          </p:cNvPr>
          <p:cNvSpPr txBox="1"/>
          <p:nvPr/>
        </p:nvSpPr>
        <p:spPr>
          <a:xfrm>
            <a:off x="890319" y="6097893"/>
            <a:ext cx="117816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AI Platform</a:t>
            </a:r>
          </a:p>
        </p:txBody>
      </p:sp>
      <p:sp>
        <p:nvSpPr>
          <p:cNvPr id="20" name="Rectangle 19">
            <a:extLst>
              <a:ext uri="{FF2B5EF4-FFF2-40B4-BE49-F238E27FC236}">
                <a16:creationId xmlns:a16="http://schemas.microsoft.com/office/drawing/2014/main" id="{FCD519EA-F212-A8A8-7260-1B05F1035CF5}"/>
              </a:ext>
            </a:extLst>
          </p:cNvPr>
          <p:cNvSpPr/>
          <p:nvPr/>
        </p:nvSpPr>
        <p:spPr>
          <a:xfrm>
            <a:off x="4264726" y="5942693"/>
            <a:ext cx="1410541" cy="68535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Fine-tuned models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5283228-AF66-58B1-76E7-33A9357B08B3}"/>
              </a:ext>
            </a:extLst>
          </p:cNvPr>
          <p:cNvSpPr/>
          <p:nvPr/>
        </p:nvSpPr>
        <p:spPr>
          <a:xfrm>
            <a:off x="5792160" y="5942693"/>
            <a:ext cx="1533666"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Supplementary Models</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82BA83E-A00C-D58E-1126-AC7F245B464D}"/>
              </a:ext>
            </a:extLst>
          </p:cNvPr>
          <p:cNvSpPr/>
          <p:nvPr/>
        </p:nvSpPr>
        <p:spPr>
          <a:xfrm>
            <a:off x="7442719" y="5942693"/>
            <a:ext cx="1876894"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Micro-LLMs </a:t>
            </a:r>
            <a:b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b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(edge optimized)</a:t>
            </a:r>
            <a:endParaRPr kumimoji="0" lang="en-US" sz="16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3BB9B8B8-4573-F989-247F-158A0DAD37AE}"/>
              </a:ext>
            </a:extLst>
          </p:cNvPr>
          <p:cNvSpPr/>
          <p:nvPr/>
        </p:nvSpPr>
        <p:spPr>
          <a:xfrm>
            <a:off x="4056669" y="5264039"/>
            <a:ext cx="4898200" cy="40093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API data (via NL2API)</a:t>
            </a:r>
          </a:p>
        </p:txBody>
      </p:sp>
      <p:sp>
        <p:nvSpPr>
          <p:cNvPr id="24" name="Rectangle 23">
            <a:extLst>
              <a:ext uri="{FF2B5EF4-FFF2-40B4-BE49-F238E27FC236}">
                <a16:creationId xmlns:a16="http://schemas.microsoft.com/office/drawing/2014/main" id="{9F26D078-C6EC-C0D6-6B7F-FD9B36FEE526}"/>
              </a:ext>
            </a:extLst>
          </p:cNvPr>
          <p:cNvSpPr/>
          <p:nvPr/>
        </p:nvSpPr>
        <p:spPr>
          <a:xfrm>
            <a:off x="8973998" y="1793678"/>
            <a:ext cx="1838373" cy="38032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Relevancy</a:t>
            </a:r>
          </a:p>
        </p:txBody>
      </p:sp>
      <p:sp>
        <p:nvSpPr>
          <p:cNvPr id="25" name="Rectangle 24">
            <a:extLst>
              <a:ext uri="{FF2B5EF4-FFF2-40B4-BE49-F238E27FC236}">
                <a16:creationId xmlns:a16="http://schemas.microsoft.com/office/drawing/2014/main" id="{B2FA2E51-0CEF-DEC3-A9A0-123A0CADF621}"/>
              </a:ext>
            </a:extLst>
          </p:cNvPr>
          <p:cNvSpPr/>
          <p:nvPr/>
        </p:nvSpPr>
        <p:spPr>
          <a:xfrm>
            <a:off x="8973998" y="2273865"/>
            <a:ext cx="1838373" cy="411472"/>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Accuracy</a:t>
            </a:r>
          </a:p>
        </p:txBody>
      </p:sp>
      <p:sp>
        <p:nvSpPr>
          <p:cNvPr id="26" name="Rectangle 25">
            <a:extLst>
              <a:ext uri="{FF2B5EF4-FFF2-40B4-BE49-F238E27FC236}">
                <a16:creationId xmlns:a16="http://schemas.microsoft.com/office/drawing/2014/main" id="{364979BA-4DB2-17CC-C4DF-6FB9D37EC9D6}"/>
              </a:ext>
            </a:extLst>
          </p:cNvPr>
          <p:cNvSpPr/>
          <p:nvPr/>
        </p:nvSpPr>
        <p:spPr>
          <a:xfrm>
            <a:off x="2301709" y="3545068"/>
            <a:ext cx="1753414" cy="8008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Memory</a:t>
            </a:r>
          </a:p>
        </p:txBody>
      </p:sp>
      <p:sp>
        <p:nvSpPr>
          <p:cNvPr id="27" name="Rectangle 26">
            <a:extLst>
              <a:ext uri="{FF2B5EF4-FFF2-40B4-BE49-F238E27FC236}">
                <a16:creationId xmlns:a16="http://schemas.microsoft.com/office/drawing/2014/main" id="{0518C43B-B60D-0FD9-877C-C011938174EB}"/>
              </a:ext>
            </a:extLst>
          </p:cNvPr>
          <p:cNvSpPr/>
          <p:nvPr/>
        </p:nvSpPr>
        <p:spPr>
          <a:xfrm>
            <a:off x="4059285" y="4427659"/>
            <a:ext cx="4898199" cy="40683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Calibri" panose="020F0502020204030204"/>
                <a:cs typeface="Calibri" panose="020F0502020204030204"/>
              </a:rPr>
              <a:t>Unstructured data (via Embeddings and/or IR search)</a:t>
            </a:r>
          </a:p>
        </p:txBody>
      </p:sp>
      <p:sp>
        <p:nvSpPr>
          <p:cNvPr id="28" name="TextBox 27">
            <a:extLst>
              <a:ext uri="{FF2B5EF4-FFF2-40B4-BE49-F238E27FC236}">
                <a16:creationId xmlns:a16="http://schemas.microsoft.com/office/drawing/2014/main" id="{3786BA9B-7022-DCC2-DA16-D51FC52307BB}"/>
              </a:ext>
            </a:extLst>
          </p:cNvPr>
          <p:cNvSpPr txBox="1"/>
          <p:nvPr/>
        </p:nvSpPr>
        <p:spPr>
          <a:xfrm>
            <a:off x="900643" y="4282522"/>
            <a:ext cx="13364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Knowledge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Calibri"/>
              </a:rPr>
              <a:t>(State)</a:t>
            </a:r>
            <a:endParaRPr kumimoji="0" lang="en-US" sz="1600" b="1" i="0" u="none" strike="noStrike" kern="1200" cap="none" spc="0" normalizeH="0" baseline="0" noProof="0">
              <a:ln>
                <a:noFill/>
              </a:ln>
              <a:solidFill>
                <a:srgbClr val="000000">
                  <a:lumMod val="65000"/>
                  <a:lumOff val="35000"/>
                </a:srgbClr>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28D40F9-0C5B-8564-B63C-13580011C91C}"/>
              </a:ext>
            </a:extLst>
          </p:cNvPr>
          <p:cNvSpPr/>
          <p:nvPr/>
        </p:nvSpPr>
        <p:spPr>
          <a:xfrm>
            <a:off x="4055122" y="3544101"/>
            <a:ext cx="2142814" cy="29832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Persistence</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0" name="Rectangle 29">
            <a:extLst>
              <a:ext uri="{FF2B5EF4-FFF2-40B4-BE49-F238E27FC236}">
                <a16:creationId xmlns:a16="http://schemas.microsoft.com/office/drawing/2014/main" id="{FBFEC465-121D-1D5D-3CBA-EF9612853D27}"/>
              </a:ext>
            </a:extLst>
          </p:cNvPr>
          <p:cNvSpPr/>
          <p:nvPr/>
        </p:nvSpPr>
        <p:spPr>
          <a:xfrm>
            <a:off x="4055122" y="3842426"/>
            <a:ext cx="2142814" cy="2549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Relevance</a:t>
            </a:r>
          </a:p>
        </p:txBody>
      </p:sp>
      <p:sp>
        <p:nvSpPr>
          <p:cNvPr id="31" name="Rectangle 30">
            <a:extLst>
              <a:ext uri="{FF2B5EF4-FFF2-40B4-BE49-F238E27FC236}">
                <a16:creationId xmlns:a16="http://schemas.microsoft.com/office/drawing/2014/main" id="{A0AE194A-14C6-9838-5D3D-2CF83F4FEB68}"/>
              </a:ext>
            </a:extLst>
          </p:cNvPr>
          <p:cNvSpPr/>
          <p:nvPr/>
        </p:nvSpPr>
        <p:spPr>
          <a:xfrm>
            <a:off x="4055122" y="4095201"/>
            <a:ext cx="2142814" cy="25495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Cleanup</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2" name="Rectangle 31">
            <a:extLst>
              <a:ext uri="{FF2B5EF4-FFF2-40B4-BE49-F238E27FC236}">
                <a16:creationId xmlns:a16="http://schemas.microsoft.com/office/drawing/2014/main" id="{911BCF96-144A-97C6-7983-E18E3770142C}"/>
              </a:ext>
            </a:extLst>
          </p:cNvPr>
          <p:cNvSpPr/>
          <p:nvPr/>
        </p:nvSpPr>
        <p:spPr>
          <a:xfrm>
            <a:off x="9628604" y="4002531"/>
            <a:ext cx="1369965" cy="53174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Calibri" panose="020F0502020204030204"/>
                <a:ea typeface="+mn-ea"/>
                <a:cs typeface="Calibri"/>
              </a:rPr>
              <a:t>AuthZ</a:t>
            </a: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/N</a:t>
            </a:r>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3" name="Rectangle 32">
            <a:extLst>
              <a:ext uri="{FF2B5EF4-FFF2-40B4-BE49-F238E27FC236}">
                <a16:creationId xmlns:a16="http://schemas.microsoft.com/office/drawing/2014/main" id="{595F2AAE-7AA6-E0E0-0909-3D03FA907F4C}"/>
              </a:ext>
            </a:extLst>
          </p:cNvPr>
          <p:cNvSpPr/>
          <p:nvPr/>
        </p:nvSpPr>
        <p:spPr>
          <a:xfrm>
            <a:off x="9628604" y="4622414"/>
            <a:ext cx="1369965" cy="562285"/>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Compliance</a:t>
            </a:r>
          </a:p>
        </p:txBody>
      </p:sp>
      <p:sp>
        <p:nvSpPr>
          <p:cNvPr id="34" name="Right Brace 33">
            <a:extLst>
              <a:ext uri="{FF2B5EF4-FFF2-40B4-BE49-F238E27FC236}">
                <a16:creationId xmlns:a16="http://schemas.microsoft.com/office/drawing/2014/main" id="{A6BAE7B7-FBBB-0536-92DC-DB581E00C042}"/>
              </a:ext>
            </a:extLst>
          </p:cNvPr>
          <p:cNvSpPr/>
          <p:nvPr/>
        </p:nvSpPr>
        <p:spPr>
          <a:xfrm>
            <a:off x="9240677" y="3645435"/>
            <a:ext cx="276217" cy="2019537"/>
          </a:xfrm>
          <a:prstGeom prst="rightBrac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1F0CDAD-8F02-B38B-0E45-E2835B143313}"/>
              </a:ext>
            </a:extLst>
          </p:cNvPr>
          <p:cNvSpPr/>
          <p:nvPr/>
        </p:nvSpPr>
        <p:spPr>
          <a:xfrm>
            <a:off x="2268164" y="1808042"/>
            <a:ext cx="1786957" cy="1045967"/>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Plugins</a:t>
            </a:r>
            <a:endParaRPr kumimoji="0" lang="en-US" sz="800" b="0" i="0"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6" name="Rectangle 35">
            <a:extLst>
              <a:ext uri="{FF2B5EF4-FFF2-40B4-BE49-F238E27FC236}">
                <a16:creationId xmlns:a16="http://schemas.microsoft.com/office/drawing/2014/main" id="{393D0FC7-E020-CDB9-C6BA-330FD906C2B2}"/>
              </a:ext>
            </a:extLst>
          </p:cNvPr>
          <p:cNvSpPr/>
          <p:nvPr/>
        </p:nvSpPr>
        <p:spPr>
          <a:xfrm>
            <a:off x="4055122" y="2053002"/>
            <a:ext cx="2142814" cy="27340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Creation</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7" name="Rectangle 36">
            <a:extLst>
              <a:ext uri="{FF2B5EF4-FFF2-40B4-BE49-F238E27FC236}">
                <a16:creationId xmlns:a16="http://schemas.microsoft.com/office/drawing/2014/main" id="{664B1872-B85E-757B-DB0E-BE773BFA8960}"/>
              </a:ext>
            </a:extLst>
          </p:cNvPr>
          <p:cNvSpPr/>
          <p:nvPr/>
        </p:nvSpPr>
        <p:spPr>
          <a:xfrm>
            <a:off x="4055122" y="2326405"/>
            <a:ext cx="2142814" cy="24496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Planning</a:t>
            </a:r>
          </a:p>
        </p:txBody>
      </p:sp>
      <p:sp>
        <p:nvSpPr>
          <p:cNvPr id="38" name="Rectangle 37">
            <a:extLst>
              <a:ext uri="{FF2B5EF4-FFF2-40B4-BE49-F238E27FC236}">
                <a16:creationId xmlns:a16="http://schemas.microsoft.com/office/drawing/2014/main" id="{CCBF4765-1C45-2EB9-5AD7-E1394CBCB1CF}"/>
              </a:ext>
            </a:extLst>
          </p:cNvPr>
          <p:cNvSpPr/>
          <p:nvPr/>
        </p:nvSpPr>
        <p:spPr>
          <a:xfrm>
            <a:off x="4055122" y="2571367"/>
            <a:ext cx="2142814" cy="282644"/>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Orchestration</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39" name="Rectangle 38">
            <a:extLst>
              <a:ext uri="{FF2B5EF4-FFF2-40B4-BE49-F238E27FC236}">
                <a16:creationId xmlns:a16="http://schemas.microsoft.com/office/drawing/2014/main" id="{95DCF6ED-2B42-F3B1-3A42-87AA0D730B36}"/>
              </a:ext>
            </a:extLst>
          </p:cNvPr>
          <p:cNvSpPr/>
          <p:nvPr/>
        </p:nvSpPr>
        <p:spPr>
          <a:xfrm>
            <a:off x="4055122" y="1808042"/>
            <a:ext cx="2142814" cy="244961"/>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Discovery</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40" name="TextBox 39">
            <a:extLst>
              <a:ext uri="{FF2B5EF4-FFF2-40B4-BE49-F238E27FC236}">
                <a16:creationId xmlns:a16="http://schemas.microsoft.com/office/drawing/2014/main" id="{89CF03F2-EC88-4914-1058-4D38035D27C2}"/>
              </a:ext>
            </a:extLst>
          </p:cNvPr>
          <p:cNvSpPr txBox="1"/>
          <p:nvPr/>
        </p:nvSpPr>
        <p:spPr>
          <a:xfrm>
            <a:off x="1787769" y="-682662"/>
            <a:ext cx="89095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rPr>
              <a:t>Application Architecture</a:t>
            </a:r>
          </a:p>
        </p:txBody>
      </p:sp>
      <p:sp>
        <p:nvSpPr>
          <p:cNvPr id="41" name="Rectangle 40">
            <a:extLst>
              <a:ext uri="{FF2B5EF4-FFF2-40B4-BE49-F238E27FC236}">
                <a16:creationId xmlns:a16="http://schemas.microsoft.com/office/drawing/2014/main" id="{E96E658D-9A5B-7FD1-AC49-82940D6DE2C7}"/>
              </a:ext>
            </a:extLst>
          </p:cNvPr>
          <p:cNvSpPr/>
          <p:nvPr/>
        </p:nvSpPr>
        <p:spPr>
          <a:xfrm>
            <a:off x="2323122" y="5942693"/>
            <a:ext cx="1824711" cy="698548"/>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Foundational LLMs</a:t>
            </a:r>
          </a:p>
        </p:txBody>
      </p:sp>
      <p:sp>
        <p:nvSpPr>
          <p:cNvPr id="42" name="Rectangle 41">
            <a:extLst>
              <a:ext uri="{FF2B5EF4-FFF2-40B4-BE49-F238E27FC236}">
                <a16:creationId xmlns:a16="http://schemas.microsoft.com/office/drawing/2014/main" id="{B225D197-4044-09B6-3728-7B0D42EEF14F}"/>
              </a:ext>
            </a:extLst>
          </p:cNvPr>
          <p:cNvSpPr/>
          <p:nvPr/>
        </p:nvSpPr>
        <p:spPr>
          <a:xfrm>
            <a:off x="4062555" y="1428534"/>
            <a:ext cx="2142814" cy="306856"/>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Templating</a:t>
            </a:r>
            <a:endParaRPr kumimoji="0" lang="en-US" sz="1600" b="0" i="1" u="none" strike="noStrike" kern="1200" cap="none" spc="0" normalizeH="0" baseline="0" noProof="0">
              <a:ln>
                <a:noFill/>
              </a:ln>
              <a:solidFill>
                <a:srgbClr val="000000"/>
              </a:solidFill>
              <a:effectLst/>
              <a:uLnTx/>
              <a:uFillTx/>
              <a:latin typeface="Calibri" panose="020F0502020204030204"/>
              <a:ea typeface="+mn-ea"/>
              <a:cs typeface="Calibri"/>
            </a:endParaRPr>
          </a:p>
        </p:txBody>
      </p:sp>
      <p:sp>
        <p:nvSpPr>
          <p:cNvPr id="43" name="Rectangle 42">
            <a:extLst>
              <a:ext uri="{FF2B5EF4-FFF2-40B4-BE49-F238E27FC236}">
                <a16:creationId xmlns:a16="http://schemas.microsoft.com/office/drawing/2014/main" id="{AD20A21F-A884-E8DB-9BBE-43976446169D}"/>
              </a:ext>
            </a:extLst>
          </p:cNvPr>
          <p:cNvSpPr/>
          <p:nvPr/>
        </p:nvSpPr>
        <p:spPr>
          <a:xfrm>
            <a:off x="4062555" y="1116666"/>
            <a:ext cx="2139097" cy="33417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a:ea typeface="+mn-ea"/>
                <a:cs typeface="Calibri"/>
              </a:rPr>
              <a:t>Variable Substitution</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09A4A05D-B492-D485-6F21-CB184030923F}"/>
              </a:ext>
            </a:extLst>
          </p:cNvPr>
          <p:cNvGrpSpPr/>
          <p:nvPr/>
        </p:nvGrpSpPr>
        <p:grpSpPr>
          <a:xfrm>
            <a:off x="142749" y="487345"/>
            <a:ext cx="7709660" cy="4135069"/>
            <a:chOff x="142749" y="487345"/>
            <a:chExt cx="7709660" cy="4135069"/>
          </a:xfrm>
        </p:grpSpPr>
        <p:sp>
          <p:nvSpPr>
            <p:cNvPr id="44" name="Oval 43">
              <a:extLst>
                <a:ext uri="{FF2B5EF4-FFF2-40B4-BE49-F238E27FC236}">
                  <a16:creationId xmlns:a16="http://schemas.microsoft.com/office/drawing/2014/main" id="{DCD5129F-4C0A-9ED0-41FF-3B64380C7931}"/>
                </a:ext>
              </a:extLst>
            </p:cNvPr>
            <p:cNvSpPr/>
            <p:nvPr/>
          </p:nvSpPr>
          <p:spPr>
            <a:xfrm>
              <a:off x="1940334" y="487345"/>
              <a:ext cx="5912075" cy="4135069"/>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63EC31AD-7619-7551-CBA7-CF5C961558FB}"/>
                </a:ext>
              </a:extLst>
            </p:cNvPr>
            <p:cNvSpPr/>
            <p:nvPr/>
          </p:nvSpPr>
          <p:spPr>
            <a:xfrm>
              <a:off x="142749" y="901963"/>
              <a:ext cx="2295280" cy="61257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Calibri"/>
                </a:rPr>
                <a:t>Semantic Kernel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Calibri"/>
                </a:rPr>
                <a:t> is here</a:t>
              </a:r>
              <a:endParaRPr kumimoji="0" lang="en-US" sz="2000" b="1" i="0" u="none" strike="noStrike" kern="1200" cap="none" spc="0" normalizeH="0" baseline="0" noProof="0">
                <a:ln>
                  <a:noFill/>
                </a:ln>
                <a:solidFill>
                  <a:srgbClr val="6BB1DF"/>
                </a:solidFill>
                <a:effectLst/>
                <a:uLnTx/>
                <a:uFillTx/>
                <a:latin typeface="Calibri" panose="020F0502020204030204"/>
                <a:ea typeface="+mn-ea"/>
                <a:cs typeface="Calibri"/>
              </a:endParaRPr>
            </a:p>
          </p:txBody>
        </p:sp>
        <p:cxnSp>
          <p:nvCxnSpPr>
            <p:cNvPr id="47" name="Straight Arrow Connector 46">
              <a:extLst>
                <a:ext uri="{FF2B5EF4-FFF2-40B4-BE49-F238E27FC236}">
                  <a16:creationId xmlns:a16="http://schemas.microsoft.com/office/drawing/2014/main" id="{9D982AF3-5550-2C6F-09BC-EAC9426DBF5E}"/>
                </a:ext>
              </a:extLst>
            </p:cNvPr>
            <p:cNvCxnSpPr>
              <a:cxnSpLocks/>
              <a:stCxn id="45" idx="2"/>
            </p:cNvCxnSpPr>
            <p:nvPr/>
          </p:nvCxnSpPr>
          <p:spPr>
            <a:xfrm>
              <a:off x="1290389" y="1514536"/>
              <a:ext cx="725416" cy="54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4865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CF137-1515-348B-975E-AB6A1F28E152}"/>
              </a:ext>
            </a:extLst>
          </p:cNvPr>
          <p:cNvSpPr>
            <a:spLocks noGrp="1"/>
          </p:cNvSpPr>
          <p:nvPr>
            <p:ph type="title"/>
          </p:nvPr>
        </p:nvSpPr>
        <p:spPr>
          <a:xfrm>
            <a:off x="1173480" y="175413"/>
            <a:ext cx="11018520" cy="553998"/>
          </a:xfrm>
        </p:spPr>
        <p:txBody>
          <a:bodyPr>
            <a:normAutofit/>
          </a:bodyPr>
          <a:lstStyle/>
          <a:p>
            <a:r>
              <a:rPr lang="en-US" b="1" dirty="0">
                <a:latin typeface="Segoe UI Light" panose="020B0502040204020203" pitchFamily="34" charset="0"/>
                <a:cs typeface="Segoe UI Light" panose="020B0502040204020203" pitchFamily="34" charset="0"/>
              </a:rPr>
              <a:t>Why Should MSFT Own an AI Orchestrator?</a:t>
            </a:r>
          </a:p>
        </p:txBody>
      </p:sp>
      <p:sp>
        <p:nvSpPr>
          <p:cNvPr id="3" name="Content Placeholder 2">
            <a:extLst>
              <a:ext uri="{FF2B5EF4-FFF2-40B4-BE49-F238E27FC236}">
                <a16:creationId xmlns:a16="http://schemas.microsoft.com/office/drawing/2014/main" id="{9421A24A-7A8D-319B-F5D8-D184945D9DAC}"/>
              </a:ext>
            </a:extLst>
          </p:cNvPr>
          <p:cNvSpPr>
            <a:spLocks noGrp="1"/>
          </p:cNvSpPr>
          <p:nvPr>
            <p:ph sz="quarter" idx="10"/>
          </p:nvPr>
        </p:nvSpPr>
        <p:spPr>
          <a:xfrm>
            <a:off x="792922" y="986471"/>
            <a:ext cx="11018838" cy="4463663"/>
          </a:xfrm>
        </p:spPr>
        <p:txBody>
          <a:bodyPr>
            <a:normAutofit fontScale="92500" lnSpcReduction="10000"/>
          </a:bodyPr>
          <a:lstStyle/>
          <a:p>
            <a:r>
              <a:rPr lang="en-US" sz="2400" dirty="0">
                <a:effectLst/>
                <a:latin typeface="Segoe UI Light" panose="020B0502040204020203" pitchFamily="34" charset="0"/>
                <a:ea typeface="Calibri" panose="020F0502020204030204" pitchFamily="34" charset="0"/>
                <a:cs typeface="Segoe UI Light" panose="020B0502040204020203" pitchFamily="34" charset="0"/>
              </a:rPr>
              <a:t>The space is nascent – we can help drive it</a:t>
            </a:r>
          </a:p>
          <a:p>
            <a:r>
              <a:rPr lang="en-US" sz="2400" dirty="0">
                <a:effectLst/>
                <a:latin typeface="Segoe UI Light" panose="020B0502040204020203" pitchFamily="34" charset="0"/>
                <a:ea typeface="Calibri" panose="020F0502020204030204" pitchFamily="34" charset="0"/>
                <a:cs typeface="Segoe UI Light" panose="020B0502040204020203" pitchFamily="34" charset="0"/>
              </a:rPr>
              <a:t>Competitive AI orchestrators -</a:t>
            </a:r>
          </a:p>
          <a:p>
            <a:pPr lvl="1"/>
            <a:r>
              <a:rPr lang="en-US" sz="2400" dirty="0">
                <a:effectLst/>
                <a:latin typeface="Segoe UI Light" panose="020B0502040204020203" pitchFamily="34" charset="0"/>
                <a:ea typeface="Calibri" panose="020F0502020204030204" pitchFamily="34" charset="0"/>
                <a:cs typeface="Segoe UI Light" panose="020B0502040204020203" pitchFamily="34" charset="0"/>
              </a:rPr>
              <a:t>Might, or might not, integrate well with the MSFT platform (e.g., Hibernate)</a:t>
            </a:r>
          </a:p>
          <a:p>
            <a:pPr lvl="1"/>
            <a:r>
              <a:rPr lang="en-US" sz="2400" dirty="0">
                <a:effectLst/>
                <a:latin typeface="Segoe UI Light" panose="020B0502040204020203" pitchFamily="34" charset="0"/>
                <a:ea typeface="Calibri" panose="020F0502020204030204" pitchFamily="34" charset="0"/>
                <a:cs typeface="Segoe UI Light" panose="020B0502040204020203" pitchFamily="34" charset="0"/>
              </a:rPr>
              <a:t>We have little/no control or influence with them</a:t>
            </a:r>
          </a:p>
          <a:p>
            <a:r>
              <a:rPr lang="en-US" sz="2400" dirty="0">
                <a:latin typeface="Segoe UI Light" panose="020B0502040204020203" pitchFamily="34" charset="0"/>
                <a:ea typeface="Calibri" panose="020F0502020204030204" pitchFamily="34" charset="0"/>
                <a:cs typeface="Segoe UI Light" panose="020B0502040204020203" pitchFamily="34" charset="0"/>
              </a:rPr>
              <a:t>We can move quickly and integrate with MSFT tech</a:t>
            </a:r>
            <a:endParaRPr lang="en-US" sz="2400" dirty="0">
              <a:effectLst/>
              <a:latin typeface="Segoe UI Light" panose="020B0502040204020203" pitchFamily="34" charset="0"/>
              <a:ea typeface="Calibri" panose="020F0502020204030204" pitchFamily="34" charset="0"/>
              <a:cs typeface="Segoe UI Light" panose="020B0502040204020203" pitchFamily="34" charset="0"/>
            </a:endParaRPr>
          </a:p>
          <a:p>
            <a:r>
              <a:rPr lang="en-US" sz="2400" dirty="0">
                <a:latin typeface="Segoe UI Light" panose="020B0502040204020203" pitchFamily="34" charset="0"/>
                <a:ea typeface="Calibri" panose="020F0502020204030204" pitchFamily="34" charset="0"/>
                <a:cs typeface="Segoe UI Light" panose="020B0502040204020203" pitchFamily="34" charset="0"/>
              </a:rPr>
              <a:t>Easier for us to track changes and build an aligned story (runtimes and tools) for something we own</a:t>
            </a:r>
          </a:p>
          <a:p>
            <a:r>
              <a:rPr lang="en-US" sz="2400" dirty="0">
                <a:effectLst/>
                <a:latin typeface="Segoe UI Light" panose="020B0502040204020203" pitchFamily="34" charset="0"/>
                <a:ea typeface="Calibri" panose="020F0502020204030204" pitchFamily="34" charset="0"/>
                <a:cs typeface="Segoe UI Light" panose="020B0502040204020203" pitchFamily="34" charset="0"/>
              </a:rPr>
              <a:t>Some components, e.g., Planners will have IP</a:t>
            </a:r>
          </a:p>
          <a:p>
            <a:r>
              <a:rPr lang="en-US" sz="2400" dirty="0">
                <a:latin typeface="Segoe UI Light" panose="020B0502040204020203" pitchFamily="34" charset="0"/>
                <a:ea typeface="Calibri" panose="020F0502020204030204" pitchFamily="34" charset="0"/>
                <a:cs typeface="Segoe UI Light" panose="020B0502040204020203" pitchFamily="34" charset="0"/>
              </a:rPr>
              <a:t>Security/production-ready needs can be met more easily</a:t>
            </a:r>
          </a:p>
          <a:p>
            <a:endParaRPr lang="en-US" sz="1800" dirty="0">
              <a:effectLst/>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287089327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510619" y="1155543"/>
            <a:ext cx="10082408" cy="1564169"/>
          </a:xfrm>
        </p:spPr>
        <p:txBody>
          <a:bodyPr vert="horz" lIns="91440" tIns="45720" rIns="91440" bIns="45720" rtlCol="0" anchor="ctr">
            <a:noAutofit/>
          </a:bodyPr>
          <a:lstStyle/>
          <a:p>
            <a:pPr algn="l">
              <a:lnSpc>
                <a:spcPct val="75000"/>
              </a:lnSpc>
            </a:pPr>
            <a:r>
              <a:rPr lang="en-US" sz="9600" b="1" spc="-150">
                <a:latin typeface="Segoe UI"/>
                <a:cs typeface="Segoe UI"/>
              </a:rPr>
              <a:t>Plugins &amp;</a:t>
            </a:r>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7C8EB96A-88C9-4262-6DE0-3F4E2585E01E}"/>
              </a:ext>
            </a:extLst>
          </p:cNvPr>
          <p:cNvSpPr txBox="1"/>
          <p:nvPr/>
        </p:nvSpPr>
        <p:spPr>
          <a:xfrm>
            <a:off x="510619" y="2509101"/>
            <a:ext cx="704025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prstClr val="white"/>
                </a:solidFill>
                <a:effectLst/>
                <a:uLnTx/>
                <a:uFillTx/>
                <a:latin typeface="Segoe UI"/>
                <a:ea typeface="+mn-ea"/>
                <a:cs typeface="+mn-cs"/>
              </a:rPr>
              <a:t>Planners &amp;</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A0B55371-3909-0FAD-A629-6F285EBB2DB4}"/>
              </a:ext>
            </a:extLst>
          </p:cNvPr>
          <p:cNvSpPr txBox="1"/>
          <p:nvPr/>
        </p:nvSpPr>
        <p:spPr>
          <a:xfrm>
            <a:off x="510619" y="4009534"/>
            <a:ext cx="696955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prstClr val="white"/>
                </a:solidFill>
                <a:effectLst/>
                <a:uLnTx/>
                <a:uFillTx/>
                <a:latin typeface="Segoe UI"/>
                <a:ea typeface="+mn-ea"/>
                <a:cs typeface="+mn-cs"/>
              </a:rPr>
              <a:t>Personas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F5B3FFB6-534B-8448-31BC-6C6E9D2B82CD}"/>
              </a:ext>
            </a:extLst>
          </p:cNvPr>
          <p:cNvSpPr txBox="1"/>
          <p:nvPr/>
        </p:nvSpPr>
        <p:spPr>
          <a:xfrm>
            <a:off x="7929514" y="1236484"/>
            <a:ext cx="3583756"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n-ea"/>
                <a:cs typeface="Segoe UI"/>
              </a:rPr>
              <a:t>These are the core building blocks of Semantic Kernel. By customizing these key components, you can create solutions to suite exactly your needs.</a:t>
            </a: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0329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sz="8000" b="1" spc="-150">
                <a:latin typeface="Segoe UI"/>
                <a:cs typeface="Segoe UI"/>
              </a:rPr>
              <a:t>Plugins</a:t>
            </a:r>
            <a:endParaRPr lang="en-US" sz="8000"/>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705214"/>
            <a:ext cx="4238077" cy="391959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mj-lt"/>
              </a:rPr>
              <a:t>Plugins encapsulate capabilities into a single unit of functionality. When you build a plugin for Semantic Kernel, you can leverage it on other services, like </a:t>
            </a:r>
            <a:r>
              <a:rPr kumimoji="0" lang="en-US" sz="2400" b="0" i="0" u="none" strike="noStrike" kern="1200" cap="none" spc="0" normalizeH="0" baseline="0" noProof="0" err="1">
                <a:ln>
                  <a:noFill/>
                </a:ln>
                <a:solidFill>
                  <a:prstClr val="white"/>
                </a:solidFill>
                <a:effectLst/>
                <a:uLnTx/>
                <a:uFillTx/>
                <a:latin typeface="Segoe UI"/>
                <a:ea typeface="+mj-lt"/>
                <a:cs typeface="+mj-lt"/>
              </a:rPr>
              <a:t>ChatGTP</a:t>
            </a:r>
            <a:r>
              <a:rPr kumimoji="0" lang="en-US" sz="2400" b="0" i="0" u="none" strike="noStrike" kern="1200" cap="none" spc="0" normalizeH="0" baseline="0" noProof="0">
                <a:ln>
                  <a:noFill/>
                </a:ln>
                <a:solidFill>
                  <a:prstClr val="white"/>
                </a:solidFill>
                <a:effectLst/>
                <a:uLnTx/>
                <a:uFillTx/>
                <a:latin typeface="Segoe UI"/>
                <a:ea typeface="+mj-lt"/>
                <a:cs typeface="+mj-lt"/>
              </a:rPr>
              <a:t>, Bing, and Microsoft 365. Likewise, any plugin built for those services can seamlessly import to Semantic Kernel.</a:t>
            </a: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p:txBody>
      </p:sp>
      <p:sp>
        <p:nvSpPr>
          <p:cNvPr id="11" name="Rounded Rectangle 62">
            <a:extLst>
              <a:ext uri="{FF2B5EF4-FFF2-40B4-BE49-F238E27FC236}">
                <a16:creationId xmlns:a16="http://schemas.microsoft.com/office/drawing/2014/main" id="{D52E4CA6-5AB6-1943-A26E-5CEBBC8D6929}"/>
              </a:ext>
            </a:extLst>
          </p:cNvPr>
          <p:cNvSpPr/>
          <p:nvPr/>
        </p:nvSpPr>
        <p:spPr bwMode="auto">
          <a:xfrm>
            <a:off x="9113896" y="3704234"/>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Semantic Kernel</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ounded Rectangle 62">
            <a:extLst>
              <a:ext uri="{FF2B5EF4-FFF2-40B4-BE49-F238E27FC236}">
                <a16:creationId xmlns:a16="http://schemas.microsoft.com/office/drawing/2014/main" id="{41D1870B-BE3A-9E67-D336-0F53692711A9}"/>
              </a:ext>
            </a:extLst>
          </p:cNvPr>
          <p:cNvSpPr/>
          <p:nvPr/>
        </p:nvSpPr>
        <p:spPr bwMode="auto">
          <a:xfrm>
            <a:off x="7312980" y="4762156"/>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Your app</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descr="A close up of a plug&#10;&#10;Description automatically generated">
            <a:extLst>
              <a:ext uri="{FF2B5EF4-FFF2-40B4-BE49-F238E27FC236}">
                <a16:creationId xmlns:a16="http://schemas.microsoft.com/office/drawing/2014/main" id="{1D434FD2-B18D-E5A6-E6ED-8B00D3DD5B7E}"/>
              </a:ext>
            </a:extLst>
          </p:cNvPr>
          <p:cNvPicPr>
            <a:picLocks noChangeAspect="1"/>
          </p:cNvPicPr>
          <p:nvPr/>
        </p:nvPicPr>
        <p:blipFill>
          <a:blip r:embed="rId2"/>
          <a:stretch>
            <a:fillRect/>
          </a:stretch>
        </p:blipFill>
        <p:spPr>
          <a:xfrm>
            <a:off x="8119368" y="789789"/>
            <a:ext cx="1076325" cy="1076325"/>
          </a:xfrm>
          <a:prstGeom prst="rect">
            <a:avLst/>
          </a:prstGeom>
        </p:spPr>
      </p:pic>
      <p:pic>
        <p:nvPicPr>
          <p:cNvPr id="14" name="Picture 13" descr="A purple rectangular object with many squares&#10;&#10;Description automatically generated">
            <a:extLst>
              <a:ext uri="{FF2B5EF4-FFF2-40B4-BE49-F238E27FC236}">
                <a16:creationId xmlns:a16="http://schemas.microsoft.com/office/drawing/2014/main" id="{05AD2EEB-FB47-D895-903E-97F2030AF653}"/>
              </a:ext>
            </a:extLst>
          </p:cNvPr>
          <p:cNvPicPr>
            <a:picLocks noChangeAspect="1"/>
          </p:cNvPicPr>
          <p:nvPr/>
        </p:nvPicPr>
        <p:blipFill>
          <a:blip r:embed="rId3"/>
          <a:stretch>
            <a:fillRect/>
          </a:stretch>
        </p:blipFill>
        <p:spPr>
          <a:xfrm>
            <a:off x="8245135" y="5354389"/>
            <a:ext cx="824792" cy="824792"/>
          </a:xfrm>
          <a:prstGeom prst="rect">
            <a:avLst/>
          </a:prstGeom>
        </p:spPr>
      </p:pic>
      <p:pic>
        <p:nvPicPr>
          <p:cNvPr id="15" name="Picture 14" descr="A logo with a black background&#10;&#10;Description automatically generated">
            <a:extLst>
              <a:ext uri="{FF2B5EF4-FFF2-40B4-BE49-F238E27FC236}">
                <a16:creationId xmlns:a16="http://schemas.microsoft.com/office/drawing/2014/main" id="{0A24E5BE-2081-33D4-8695-D7F8D146956D}"/>
              </a:ext>
            </a:extLst>
          </p:cNvPr>
          <p:cNvPicPr>
            <a:picLocks noChangeAspect="1"/>
          </p:cNvPicPr>
          <p:nvPr/>
        </p:nvPicPr>
        <p:blipFill>
          <a:blip r:embed="rId4"/>
          <a:stretch>
            <a:fillRect/>
          </a:stretch>
        </p:blipFill>
        <p:spPr>
          <a:xfrm>
            <a:off x="10152030" y="2892511"/>
            <a:ext cx="669433" cy="669433"/>
          </a:xfrm>
          <a:prstGeom prst="rect">
            <a:avLst/>
          </a:prstGeom>
        </p:spPr>
      </p:pic>
      <p:pic>
        <p:nvPicPr>
          <p:cNvPr id="16" name="Picture 15" descr="A rainbow colored logo on a black background&#10;&#10;Description automatically generated">
            <a:extLst>
              <a:ext uri="{FF2B5EF4-FFF2-40B4-BE49-F238E27FC236}">
                <a16:creationId xmlns:a16="http://schemas.microsoft.com/office/drawing/2014/main" id="{D97B2872-9F0E-9EC7-C78A-F018D6069326}"/>
              </a:ext>
            </a:extLst>
          </p:cNvPr>
          <p:cNvPicPr>
            <a:picLocks noChangeAspect="1"/>
          </p:cNvPicPr>
          <p:nvPr/>
        </p:nvPicPr>
        <p:blipFill>
          <a:blip r:embed="rId5"/>
          <a:stretch>
            <a:fillRect/>
          </a:stretch>
        </p:blipFill>
        <p:spPr>
          <a:xfrm>
            <a:off x="6200769" y="2888812"/>
            <a:ext cx="669433" cy="669433"/>
          </a:xfrm>
          <a:prstGeom prst="rect">
            <a:avLst/>
          </a:prstGeom>
        </p:spPr>
      </p:pic>
      <p:pic>
        <p:nvPicPr>
          <p:cNvPr id="17" name="Picture 16" descr="A green circle with white lines&#10;&#10;Description automatically generated">
            <a:extLst>
              <a:ext uri="{FF2B5EF4-FFF2-40B4-BE49-F238E27FC236}">
                <a16:creationId xmlns:a16="http://schemas.microsoft.com/office/drawing/2014/main" id="{748B4248-35AD-C683-2351-38376C029C0A}"/>
              </a:ext>
            </a:extLst>
          </p:cNvPr>
          <p:cNvPicPr>
            <a:picLocks noChangeAspect="1"/>
          </p:cNvPicPr>
          <p:nvPr/>
        </p:nvPicPr>
        <p:blipFill>
          <a:blip r:embed="rId6"/>
          <a:stretch>
            <a:fillRect/>
          </a:stretch>
        </p:blipFill>
        <p:spPr>
          <a:xfrm>
            <a:off x="6871154" y="2888812"/>
            <a:ext cx="660311" cy="669433"/>
          </a:xfrm>
          <a:prstGeom prst="rect">
            <a:avLst/>
          </a:prstGeom>
        </p:spPr>
      </p:pic>
      <p:pic>
        <p:nvPicPr>
          <p:cNvPr id="18" name="Picture 17" descr="A blue arrow pointing down&#10;&#10;Description automatically generated">
            <a:extLst>
              <a:ext uri="{FF2B5EF4-FFF2-40B4-BE49-F238E27FC236}">
                <a16:creationId xmlns:a16="http://schemas.microsoft.com/office/drawing/2014/main" id="{BEA33DEA-C385-E47A-D07F-7A76474DC6BD}"/>
              </a:ext>
            </a:extLst>
          </p:cNvPr>
          <p:cNvPicPr>
            <a:picLocks noChangeAspect="1"/>
          </p:cNvPicPr>
          <p:nvPr/>
        </p:nvPicPr>
        <p:blipFill>
          <a:blip r:embed="rId7"/>
          <a:stretch>
            <a:fillRect/>
          </a:stretch>
        </p:blipFill>
        <p:spPr>
          <a:xfrm>
            <a:off x="9992887" y="2195572"/>
            <a:ext cx="619125" cy="542925"/>
          </a:xfrm>
          <a:prstGeom prst="rect">
            <a:avLst/>
          </a:prstGeom>
        </p:spPr>
      </p:pic>
      <p:pic>
        <p:nvPicPr>
          <p:cNvPr id="19" name="Picture 18" descr="A blue arrow pointing down&#10;&#10;Description automatically generated">
            <a:extLst>
              <a:ext uri="{FF2B5EF4-FFF2-40B4-BE49-F238E27FC236}">
                <a16:creationId xmlns:a16="http://schemas.microsoft.com/office/drawing/2014/main" id="{21C984B5-D87F-D122-F75D-AD443F7E2C20}"/>
              </a:ext>
            </a:extLst>
          </p:cNvPr>
          <p:cNvPicPr>
            <a:picLocks noChangeAspect="1"/>
          </p:cNvPicPr>
          <p:nvPr/>
        </p:nvPicPr>
        <p:blipFill>
          <a:blip r:embed="rId8"/>
          <a:stretch>
            <a:fillRect/>
          </a:stretch>
        </p:blipFill>
        <p:spPr>
          <a:xfrm>
            <a:off x="6733388" y="2173595"/>
            <a:ext cx="619125" cy="542925"/>
          </a:xfrm>
          <a:prstGeom prst="rect">
            <a:avLst/>
          </a:prstGeom>
        </p:spPr>
      </p:pic>
      <p:sp>
        <p:nvSpPr>
          <p:cNvPr id="20" name="Rounded Rectangle 62">
            <a:extLst>
              <a:ext uri="{FF2B5EF4-FFF2-40B4-BE49-F238E27FC236}">
                <a16:creationId xmlns:a16="http://schemas.microsoft.com/office/drawing/2014/main" id="{BFC97F4C-9EBD-A06F-E605-3AC479D45E30}"/>
              </a:ext>
            </a:extLst>
          </p:cNvPr>
          <p:cNvSpPr/>
          <p:nvPr/>
        </p:nvSpPr>
        <p:spPr bwMode="auto">
          <a:xfrm>
            <a:off x="7312980" y="1971609"/>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Plugins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0283FE57-6C73-04FF-B7E3-5816A3C82765}"/>
              </a:ext>
            </a:extLst>
          </p:cNvPr>
          <p:cNvPicPr>
            <a:picLocks noChangeAspect="1"/>
          </p:cNvPicPr>
          <p:nvPr/>
        </p:nvPicPr>
        <p:blipFill>
          <a:blip r:embed="rId9"/>
          <a:stretch>
            <a:fillRect/>
          </a:stretch>
        </p:blipFill>
        <p:spPr>
          <a:xfrm>
            <a:off x="6844544" y="4160760"/>
            <a:ext cx="352425" cy="933450"/>
          </a:xfrm>
          <a:prstGeom prst="rect">
            <a:avLst/>
          </a:prstGeom>
        </p:spPr>
      </p:pic>
      <p:sp>
        <p:nvSpPr>
          <p:cNvPr id="22" name="Rounded Rectangle 62">
            <a:extLst>
              <a:ext uri="{FF2B5EF4-FFF2-40B4-BE49-F238E27FC236}">
                <a16:creationId xmlns:a16="http://schemas.microsoft.com/office/drawing/2014/main" id="{E59A9F53-9DB6-1A7C-7E0C-AE25E9DD2EB2}"/>
              </a:ext>
            </a:extLst>
          </p:cNvPr>
          <p:cNvSpPr/>
          <p:nvPr/>
        </p:nvSpPr>
        <p:spPr bwMode="auto">
          <a:xfrm>
            <a:off x="5477011" y="3707193"/>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Other AI apps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3" name="Picture 22">
            <a:extLst>
              <a:ext uri="{FF2B5EF4-FFF2-40B4-BE49-F238E27FC236}">
                <a16:creationId xmlns:a16="http://schemas.microsoft.com/office/drawing/2014/main" id="{784DE67D-AAC7-9715-6F80-80A0C3B38FFA}"/>
              </a:ext>
            </a:extLst>
          </p:cNvPr>
          <p:cNvPicPr>
            <a:picLocks noChangeAspect="1"/>
          </p:cNvPicPr>
          <p:nvPr/>
        </p:nvPicPr>
        <p:blipFill>
          <a:blip r:embed="rId10"/>
          <a:stretch>
            <a:fillRect/>
          </a:stretch>
        </p:blipFill>
        <p:spPr>
          <a:xfrm>
            <a:off x="10151476" y="4156370"/>
            <a:ext cx="352425" cy="927433"/>
          </a:xfrm>
          <a:prstGeom prst="rect">
            <a:avLst/>
          </a:prstGeom>
        </p:spPr>
      </p:pic>
    </p:spTree>
    <p:extLst>
      <p:ext uri="{BB962C8B-B14F-4D97-AF65-F5344CB8AC3E}">
        <p14:creationId xmlns:p14="http://schemas.microsoft.com/office/powerpoint/2010/main" val="704149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79CD4-1CE3-DB3E-1ADA-566B892C6CD3}"/>
              </a:ext>
            </a:extLst>
          </p:cNvPr>
          <p:cNvSpPr>
            <a:spLocks noGrp="1"/>
          </p:cNvSpPr>
          <p:nvPr>
            <p:ph type="ctrTitle"/>
          </p:nvPr>
        </p:nvSpPr>
        <p:spPr>
          <a:xfrm>
            <a:off x="638932" y="652780"/>
            <a:ext cx="10082408" cy="817880"/>
          </a:xfrm>
        </p:spPr>
        <p:txBody>
          <a:bodyPr anchor="t">
            <a:noAutofit/>
          </a:bodyPr>
          <a:lstStyle/>
          <a:p>
            <a:pPr algn="l">
              <a:lnSpc>
                <a:spcPct val="75000"/>
              </a:lnSpc>
            </a:pPr>
            <a:r>
              <a:rPr lang="en-US" b="1" spc="-150">
                <a:latin typeface="Segoe UI"/>
                <a:cs typeface="Segoe UI"/>
              </a:rPr>
              <a:t>Semantic or native?</a:t>
            </a:r>
            <a:endParaRPr lang="en-US"/>
          </a:p>
        </p:txBody>
      </p:sp>
      <p:sp>
        <p:nvSpPr>
          <p:cNvPr id="5" name="Footer Placeholder 4">
            <a:extLst>
              <a:ext uri="{FF2B5EF4-FFF2-40B4-BE49-F238E27FC236}">
                <a16:creationId xmlns:a16="http://schemas.microsoft.com/office/drawing/2014/main" id="{25C80B2D-ADE2-17FD-B71E-F9B5A0AAA64E}"/>
              </a:ext>
            </a:extLst>
          </p:cNvPr>
          <p:cNvSpPr>
            <a:spLocks noGrp="1"/>
          </p:cNvSpPr>
          <p:nvPr>
            <p:ph type="ftr" sz="quarter" idx="11"/>
          </p:nvPr>
        </p:nvSpPr>
        <p:spPr>
          <a:xfrm>
            <a:off x="638932" y="6356349"/>
            <a:ext cx="4114800" cy="365125"/>
          </a:xfrm>
        </p:spPr>
        <p:txBody>
          <a:bodyPr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hade val="82000"/>
                  </a:prstClr>
                </a:solidFill>
                <a:effectLst/>
                <a:uLnTx/>
                <a:uFillTx/>
                <a:latin typeface="Aptos" panose="02110004020202020204"/>
                <a:ea typeface="+mn-ea"/>
                <a:cs typeface="+mn-cs"/>
              </a:rPr>
              <a:t>aka.ms</a:t>
            </a:r>
            <a:r>
              <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rPr>
              <a:t>/semantic-kernel 
</a:t>
            </a:r>
          </a:p>
        </p:txBody>
      </p:sp>
      <p:sp>
        <p:nvSpPr>
          <p:cNvPr id="6" name="Slide Number Placeholder 5">
            <a:extLst>
              <a:ext uri="{FF2B5EF4-FFF2-40B4-BE49-F238E27FC236}">
                <a16:creationId xmlns:a16="http://schemas.microsoft.com/office/drawing/2014/main" id="{F4A8C6F0-C1AA-82EE-F566-7439F38848DF}"/>
              </a:ext>
            </a:extLst>
          </p:cNvPr>
          <p:cNvSpPr>
            <a:spLocks noGrp="1"/>
          </p:cNvSpPr>
          <p:nvPr>
            <p:ph type="sldNum" sz="quarter" idx="12"/>
          </p:nvPr>
        </p:nvSpPr>
        <p:spPr>
          <a:xfrm>
            <a:off x="8770620" y="635635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ED91760-4F28-8044-ACC8-0417FF480C3E}" type="slidenum">
              <a:rPr kumimoji="0" lang="en-US" sz="1200" b="0" i="0" u="none" strike="noStrike" kern="1200" cap="none" spc="0" normalizeH="0" baseline="0" noProof="0" smtClean="0">
                <a:ln>
                  <a:noFill/>
                </a:ln>
                <a:solidFill>
                  <a:prstClr val="white">
                    <a:shade val="82000"/>
                  </a:prstClr>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white">
                  <a:shade val="82000"/>
                </a:prstClr>
              </a:solidFill>
              <a:effectLst/>
              <a:uLnTx/>
              <a:uFillTx/>
              <a:latin typeface="Aptos" panose="02110004020202020204"/>
              <a:ea typeface="+mn-ea"/>
              <a:cs typeface="+mn-cs"/>
            </a:endParaRPr>
          </a:p>
        </p:txBody>
      </p:sp>
      <p:sp>
        <p:nvSpPr>
          <p:cNvPr id="3" name="Title 1">
            <a:extLst>
              <a:ext uri="{FF2B5EF4-FFF2-40B4-BE49-F238E27FC236}">
                <a16:creationId xmlns:a16="http://schemas.microsoft.com/office/drawing/2014/main" id="{B75447D9-6A40-C992-17A4-492D4F937C97}"/>
              </a:ext>
            </a:extLst>
          </p:cNvPr>
          <p:cNvSpPr txBox="1">
            <a:spLocks/>
          </p:cNvSpPr>
          <p:nvPr/>
        </p:nvSpPr>
        <p:spPr>
          <a:xfrm>
            <a:off x="638727" y="1705214"/>
            <a:ext cx="4238077" cy="3919598"/>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a:ea typeface="+mj-lt"/>
                <a:cs typeface="Segoe UI"/>
              </a:rPr>
              <a:t>To make a plugin, you'll need to create some functions. These are either semantic or native – you decide. </a:t>
            </a:r>
            <a:endParaRPr kumimoji="0" lang="en-US" sz="2400" b="0" i="0" u="none" strike="noStrike" kern="1200" cap="none" spc="0" normalizeH="0" baseline="0" noProof="0">
              <a:ln>
                <a:noFill/>
              </a:ln>
              <a:solidFill>
                <a:srgbClr val="000000"/>
              </a:solidFill>
              <a:effectLst/>
              <a:uLnTx/>
              <a:uFillTx/>
              <a:latin typeface="Segoe UI"/>
              <a:ea typeface="+mj-lt"/>
              <a:cs typeface="Segoe UI"/>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mj-ea"/>
              <a:cs typeface="Segoe UI"/>
            </a:endParaRPr>
          </a:p>
        </p:txBody>
      </p:sp>
      <p:pic>
        <p:nvPicPr>
          <p:cNvPr id="4" name="Picture 3">
            <a:extLst>
              <a:ext uri="{FF2B5EF4-FFF2-40B4-BE49-F238E27FC236}">
                <a16:creationId xmlns:a16="http://schemas.microsoft.com/office/drawing/2014/main" id="{D4448E06-6F2D-E9DE-50EF-E33991C8BCB4}"/>
              </a:ext>
            </a:extLst>
          </p:cNvPr>
          <p:cNvPicPr>
            <a:picLocks noChangeAspect="1"/>
          </p:cNvPicPr>
          <p:nvPr/>
        </p:nvPicPr>
        <p:blipFill>
          <a:blip r:embed="rId2"/>
          <a:stretch>
            <a:fillRect/>
          </a:stretch>
        </p:blipFill>
        <p:spPr>
          <a:xfrm>
            <a:off x="9663675" y="5183207"/>
            <a:ext cx="361950" cy="624396"/>
          </a:xfrm>
          <a:prstGeom prst="rect">
            <a:avLst/>
          </a:prstGeom>
        </p:spPr>
      </p:pic>
      <p:pic>
        <p:nvPicPr>
          <p:cNvPr id="7" name="Picture 6">
            <a:extLst>
              <a:ext uri="{FF2B5EF4-FFF2-40B4-BE49-F238E27FC236}">
                <a16:creationId xmlns:a16="http://schemas.microsoft.com/office/drawing/2014/main" id="{3355E32B-210B-5ADD-1EDD-7B68F69B1B84}"/>
              </a:ext>
            </a:extLst>
          </p:cNvPr>
          <p:cNvPicPr>
            <a:picLocks noChangeAspect="1"/>
          </p:cNvPicPr>
          <p:nvPr/>
        </p:nvPicPr>
        <p:blipFill>
          <a:blip r:embed="rId3"/>
          <a:stretch>
            <a:fillRect/>
          </a:stretch>
        </p:blipFill>
        <p:spPr>
          <a:xfrm>
            <a:off x="6324515" y="3980329"/>
            <a:ext cx="352425" cy="1839064"/>
          </a:xfrm>
          <a:prstGeom prst="rect">
            <a:avLst/>
          </a:prstGeom>
        </p:spPr>
      </p:pic>
      <p:pic>
        <p:nvPicPr>
          <p:cNvPr id="8" name="Picture 7">
            <a:extLst>
              <a:ext uri="{FF2B5EF4-FFF2-40B4-BE49-F238E27FC236}">
                <a16:creationId xmlns:a16="http://schemas.microsoft.com/office/drawing/2014/main" id="{70F99146-C90D-63B7-7D4A-6D72AC00AEB3}"/>
              </a:ext>
            </a:extLst>
          </p:cNvPr>
          <p:cNvPicPr>
            <a:picLocks noChangeAspect="1"/>
          </p:cNvPicPr>
          <p:nvPr/>
        </p:nvPicPr>
        <p:blipFill>
          <a:blip r:embed="rId4"/>
          <a:stretch>
            <a:fillRect/>
          </a:stretch>
        </p:blipFill>
        <p:spPr>
          <a:xfrm>
            <a:off x="9879329" y="4027768"/>
            <a:ext cx="285750" cy="257175"/>
          </a:xfrm>
          <a:prstGeom prst="rect">
            <a:avLst/>
          </a:prstGeom>
        </p:spPr>
      </p:pic>
      <p:sp>
        <p:nvSpPr>
          <p:cNvPr id="9" name="Rounded Rectangle 62">
            <a:extLst>
              <a:ext uri="{FF2B5EF4-FFF2-40B4-BE49-F238E27FC236}">
                <a16:creationId xmlns:a16="http://schemas.microsoft.com/office/drawing/2014/main" id="{CF196ED4-55B6-7E5A-D933-8E27E041267B}"/>
              </a:ext>
            </a:extLst>
          </p:cNvPr>
          <p:cNvSpPr/>
          <p:nvPr/>
        </p:nvSpPr>
        <p:spPr bwMode="auto">
          <a:xfrm>
            <a:off x="8641954" y="4734910"/>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Endpoint</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ounded Rectangle 62">
            <a:extLst>
              <a:ext uri="{FF2B5EF4-FFF2-40B4-BE49-F238E27FC236}">
                <a16:creationId xmlns:a16="http://schemas.microsoft.com/office/drawing/2014/main" id="{A036ED0D-D446-2D26-C37A-7E59670DF3D1}"/>
              </a:ext>
            </a:extLst>
          </p:cNvPr>
          <p:cNvSpPr/>
          <p:nvPr/>
        </p:nvSpPr>
        <p:spPr bwMode="auto">
          <a:xfrm>
            <a:off x="6807747" y="5445124"/>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Semantic Kernel</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4" name="Picture 23" descr="A plug and clock with a black background&#10;&#10;Description automatically generated">
            <a:extLst>
              <a:ext uri="{FF2B5EF4-FFF2-40B4-BE49-F238E27FC236}">
                <a16:creationId xmlns:a16="http://schemas.microsoft.com/office/drawing/2014/main" id="{6CA9D8B3-D5C5-226B-174D-446DF6C0951A}"/>
              </a:ext>
            </a:extLst>
          </p:cNvPr>
          <p:cNvPicPr>
            <a:picLocks noChangeAspect="1"/>
          </p:cNvPicPr>
          <p:nvPr/>
        </p:nvPicPr>
        <p:blipFill>
          <a:blip r:embed="rId5"/>
          <a:stretch>
            <a:fillRect/>
          </a:stretch>
        </p:blipFill>
        <p:spPr>
          <a:xfrm>
            <a:off x="7828679" y="1450449"/>
            <a:ext cx="906170" cy="810222"/>
          </a:xfrm>
          <a:prstGeom prst="rect">
            <a:avLst/>
          </a:prstGeom>
        </p:spPr>
      </p:pic>
      <p:pic>
        <p:nvPicPr>
          <p:cNvPr id="25" name="Picture 24" descr="A blue logo with a black background&#10;&#10;Description automatically generated">
            <a:extLst>
              <a:ext uri="{FF2B5EF4-FFF2-40B4-BE49-F238E27FC236}">
                <a16:creationId xmlns:a16="http://schemas.microsoft.com/office/drawing/2014/main" id="{95742DE9-5DBC-EE77-66FE-7D8EA13B86DF}"/>
              </a:ext>
            </a:extLst>
          </p:cNvPr>
          <p:cNvPicPr>
            <a:picLocks noChangeAspect="1"/>
          </p:cNvPicPr>
          <p:nvPr/>
        </p:nvPicPr>
        <p:blipFill>
          <a:blip r:embed="rId6"/>
          <a:stretch>
            <a:fillRect/>
          </a:stretch>
        </p:blipFill>
        <p:spPr>
          <a:xfrm>
            <a:off x="9788652" y="4315283"/>
            <a:ext cx="462288" cy="388307"/>
          </a:xfrm>
          <a:prstGeom prst="rect">
            <a:avLst/>
          </a:prstGeom>
        </p:spPr>
      </p:pic>
      <p:sp>
        <p:nvSpPr>
          <p:cNvPr id="26" name="Rounded Rectangle 62">
            <a:extLst>
              <a:ext uri="{FF2B5EF4-FFF2-40B4-BE49-F238E27FC236}">
                <a16:creationId xmlns:a16="http://schemas.microsoft.com/office/drawing/2014/main" id="{97008209-A6E9-2F05-6BF4-C63DD874CCCB}"/>
              </a:ext>
            </a:extLst>
          </p:cNvPr>
          <p:cNvSpPr/>
          <p:nvPr/>
        </p:nvSpPr>
        <p:spPr bwMode="auto">
          <a:xfrm>
            <a:off x="5045758" y="3583773"/>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Semantic functions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7" name="Picture 26" descr="A logo with a black background&#10;&#10;Description automatically generated">
            <a:extLst>
              <a:ext uri="{FF2B5EF4-FFF2-40B4-BE49-F238E27FC236}">
                <a16:creationId xmlns:a16="http://schemas.microsoft.com/office/drawing/2014/main" id="{94D42EE6-400A-528D-6E9C-E1F9CA0F548D}"/>
              </a:ext>
            </a:extLst>
          </p:cNvPr>
          <p:cNvPicPr>
            <a:picLocks noChangeAspect="1"/>
          </p:cNvPicPr>
          <p:nvPr/>
        </p:nvPicPr>
        <p:blipFill>
          <a:blip r:embed="rId7"/>
          <a:stretch>
            <a:fillRect/>
          </a:stretch>
        </p:blipFill>
        <p:spPr>
          <a:xfrm>
            <a:off x="7817582" y="6021277"/>
            <a:ext cx="669433" cy="669433"/>
          </a:xfrm>
          <a:prstGeom prst="rect">
            <a:avLst/>
          </a:prstGeom>
        </p:spPr>
      </p:pic>
      <p:pic>
        <p:nvPicPr>
          <p:cNvPr id="28" name="Picture 27" descr="A pink and white screwdriver&#10;&#10;Description automatically generated">
            <a:extLst>
              <a:ext uri="{FF2B5EF4-FFF2-40B4-BE49-F238E27FC236}">
                <a16:creationId xmlns:a16="http://schemas.microsoft.com/office/drawing/2014/main" id="{8BFC460F-301B-618A-4BFB-89206012DE52}"/>
              </a:ext>
            </a:extLst>
          </p:cNvPr>
          <p:cNvPicPr>
            <a:picLocks noChangeAspect="1"/>
          </p:cNvPicPr>
          <p:nvPr/>
        </p:nvPicPr>
        <p:blipFill>
          <a:blip r:embed="rId8"/>
          <a:stretch>
            <a:fillRect/>
          </a:stretch>
        </p:blipFill>
        <p:spPr>
          <a:xfrm>
            <a:off x="9761509" y="3021364"/>
            <a:ext cx="454890" cy="454890"/>
          </a:xfrm>
          <a:prstGeom prst="rect">
            <a:avLst/>
          </a:prstGeom>
        </p:spPr>
      </p:pic>
      <p:pic>
        <p:nvPicPr>
          <p:cNvPr id="29" name="Picture 28" descr="A white ruler with purple lines&#10;&#10;Description automatically generated">
            <a:extLst>
              <a:ext uri="{FF2B5EF4-FFF2-40B4-BE49-F238E27FC236}">
                <a16:creationId xmlns:a16="http://schemas.microsoft.com/office/drawing/2014/main" id="{D1F1C545-87C2-7CF0-8E87-CC5B6DAAF494}"/>
              </a:ext>
            </a:extLst>
          </p:cNvPr>
          <p:cNvPicPr>
            <a:picLocks noChangeAspect="1"/>
          </p:cNvPicPr>
          <p:nvPr/>
        </p:nvPicPr>
        <p:blipFill>
          <a:blip r:embed="rId9"/>
          <a:stretch>
            <a:fillRect/>
          </a:stretch>
        </p:blipFill>
        <p:spPr>
          <a:xfrm>
            <a:off x="9307389" y="3018526"/>
            <a:ext cx="453166" cy="453166"/>
          </a:xfrm>
          <a:prstGeom prst="rect">
            <a:avLst/>
          </a:prstGeom>
        </p:spPr>
      </p:pic>
      <p:sp>
        <p:nvSpPr>
          <p:cNvPr id="30" name="Rounded Rectangle 62">
            <a:extLst>
              <a:ext uri="{FF2B5EF4-FFF2-40B4-BE49-F238E27FC236}">
                <a16:creationId xmlns:a16="http://schemas.microsoft.com/office/drawing/2014/main" id="{E1266C6B-1607-0E12-EB8A-8E09F4681F8C}"/>
              </a:ext>
            </a:extLst>
          </p:cNvPr>
          <p:cNvSpPr/>
          <p:nvPr/>
        </p:nvSpPr>
        <p:spPr bwMode="auto">
          <a:xfrm>
            <a:off x="8641954" y="3588211"/>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Semantic functions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1" name="Picture 30" descr="A white wrench on a black background&#10;&#10;Description automatically generated">
            <a:extLst>
              <a:ext uri="{FF2B5EF4-FFF2-40B4-BE49-F238E27FC236}">
                <a16:creationId xmlns:a16="http://schemas.microsoft.com/office/drawing/2014/main" id="{0E9AD031-8715-5CCF-EB3B-9F6857B4BBF3}"/>
              </a:ext>
            </a:extLst>
          </p:cNvPr>
          <p:cNvPicPr>
            <a:picLocks noChangeAspect="1"/>
          </p:cNvPicPr>
          <p:nvPr/>
        </p:nvPicPr>
        <p:blipFill>
          <a:blip r:embed="rId10"/>
          <a:stretch>
            <a:fillRect/>
          </a:stretch>
        </p:blipFill>
        <p:spPr>
          <a:xfrm>
            <a:off x="10221789" y="3015568"/>
            <a:ext cx="453166" cy="453166"/>
          </a:xfrm>
          <a:prstGeom prst="rect">
            <a:avLst/>
          </a:prstGeom>
        </p:spPr>
      </p:pic>
      <p:pic>
        <p:nvPicPr>
          <p:cNvPr id="32" name="Picture 31">
            <a:extLst>
              <a:ext uri="{FF2B5EF4-FFF2-40B4-BE49-F238E27FC236}">
                <a16:creationId xmlns:a16="http://schemas.microsoft.com/office/drawing/2014/main" id="{B58D043B-4797-6C51-CC61-CAD71E163D45}"/>
              </a:ext>
            </a:extLst>
          </p:cNvPr>
          <p:cNvPicPr>
            <a:picLocks noChangeAspect="1"/>
          </p:cNvPicPr>
          <p:nvPr/>
        </p:nvPicPr>
        <p:blipFill>
          <a:blip r:embed="rId11"/>
          <a:stretch>
            <a:fillRect/>
          </a:stretch>
        </p:blipFill>
        <p:spPr>
          <a:xfrm>
            <a:off x="9475903" y="2599064"/>
            <a:ext cx="619125" cy="276225"/>
          </a:xfrm>
          <a:prstGeom prst="rect">
            <a:avLst/>
          </a:prstGeom>
        </p:spPr>
      </p:pic>
      <p:pic>
        <p:nvPicPr>
          <p:cNvPr id="33" name="Picture 32">
            <a:extLst>
              <a:ext uri="{FF2B5EF4-FFF2-40B4-BE49-F238E27FC236}">
                <a16:creationId xmlns:a16="http://schemas.microsoft.com/office/drawing/2014/main" id="{A83994CF-DDA1-4573-9BAB-E1D2C0D88F91}"/>
              </a:ext>
            </a:extLst>
          </p:cNvPr>
          <p:cNvPicPr>
            <a:picLocks noChangeAspect="1"/>
          </p:cNvPicPr>
          <p:nvPr/>
        </p:nvPicPr>
        <p:blipFill>
          <a:blip r:embed="rId12"/>
          <a:stretch>
            <a:fillRect/>
          </a:stretch>
        </p:blipFill>
        <p:spPr>
          <a:xfrm>
            <a:off x="6205961" y="2591666"/>
            <a:ext cx="619125" cy="285750"/>
          </a:xfrm>
          <a:prstGeom prst="rect">
            <a:avLst/>
          </a:prstGeom>
        </p:spPr>
      </p:pic>
      <p:sp>
        <p:nvSpPr>
          <p:cNvPr id="34" name="Rounded Rectangle 62">
            <a:extLst>
              <a:ext uri="{FF2B5EF4-FFF2-40B4-BE49-F238E27FC236}">
                <a16:creationId xmlns:a16="http://schemas.microsoft.com/office/drawing/2014/main" id="{59F2FE14-407E-5B46-8AF2-3E0E7AB7A8A1}"/>
              </a:ext>
            </a:extLst>
          </p:cNvPr>
          <p:cNvSpPr/>
          <p:nvPr/>
        </p:nvSpPr>
        <p:spPr bwMode="auto">
          <a:xfrm>
            <a:off x="6815145" y="2380849"/>
            <a:ext cx="2684231" cy="455651"/>
          </a:xfrm>
          <a:prstGeom prst="roundRect">
            <a:avLst>
              <a:gd name="adj" fmla="val 48481"/>
            </a:avLst>
          </a:prstGeom>
          <a:solidFill>
            <a:srgbClr val="7ADCFF"/>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5878" rIns="0" bIns="14696"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299579" rtl="0" eaLnBrk="1" fontAlgn="auto"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40000">
                      <a:srgbClr val="000000"/>
                    </a:gs>
                    <a:gs pos="62644">
                      <a:srgbClr val="000000"/>
                    </a:gs>
                  </a:gsLst>
                  <a:path path="circle">
                    <a:fillToRect l="100000" t="100000"/>
                  </a:path>
                </a:gradFill>
                <a:effectLst/>
                <a:uLnTx/>
                <a:uFillTx/>
                <a:latin typeface="Segoe UI Semibold"/>
                <a:ea typeface="+mn-ea"/>
                <a:cs typeface="Segoe UI"/>
              </a:rPr>
              <a:t>Time plugin</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5" name="Picture 34" descr="A pink and white screwdriver&#10;&#10;Description automatically generated">
            <a:extLst>
              <a:ext uri="{FF2B5EF4-FFF2-40B4-BE49-F238E27FC236}">
                <a16:creationId xmlns:a16="http://schemas.microsoft.com/office/drawing/2014/main" id="{81DFE41D-08BE-DA0D-E260-D857B7B10689}"/>
              </a:ext>
            </a:extLst>
          </p:cNvPr>
          <p:cNvPicPr>
            <a:picLocks noChangeAspect="1"/>
          </p:cNvPicPr>
          <p:nvPr/>
        </p:nvPicPr>
        <p:blipFill>
          <a:blip r:embed="rId8"/>
          <a:stretch>
            <a:fillRect/>
          </a:stretch>
        </p:blipFill>
        <p:spPr>
          <a:xfrm>
            <a:off x="6117639" y="3002141"/>
            <a:ext cx="454890" cy="454890"/>
          </a:xfrm>
          <a:prstGeom prst="rect">
            <a:avLst/>
          </a:prstGeom>
        </p:spPr>
      </p:pic>
      <p:pic>
        <p:nvPicPr>
          <p:cNvPr id="36" name="Picture 35" descr="A white ruler with purple lines&#10;&#10;Description automatically generated">
            <a:extLst>
              <a:ext uri="{FF2B5EF4-FFF2-40B4-BE49-F238E27FC236}">
                <a16:creationId xmlns:a16="http://schemas.microsoft.com/office/drawing/2014/main" id="{878010CD-C025-0845-3147-D8F770CFDA7E}"/>
              </a:ext>
            </a:extLst>
          </p:cNvPr>
          <p:cNvPicPr>
            <a:picLocks noChangeAspect="1"/>
          </p:cNvPicPr>
          <p:nvPr/>
        </p:nvPicPr>
        <p:blipFill>
          <a:blip r:embed="rId9"/>
          <a:stretch>
            <a:fillRect/>
          </a:stretch>
        </p:blipFill>
        <p:spPr>
          <a:xfrm>
            <a:off x="5663519" y="2999305"/>
            <a:ext cx="453166" cy="453166"/>
          </a:xfrm>
          <a:prstGeom prst="rect">
            <a:avLst/>
          </a:prstGeom>
        </p:spPr>
      </p:pic>
      <p:pic>
        <p:nvPicPr>
          <p:cNvPr id="37" name="Picture 36" descr="A white wrench on a black background&#10;&#10;Description automatically generated">
            <a:extLst>
              <a:ext uri="{FF2B5EF4-FFF2-40B4-BE49-F238E27FC236}">
                <a16:creationId xmlns:a16="http://schemas.microsoft.com/office/drawing/2014/main" id="{B3E56316-0564-4CAB-E4F8-D97E639BAB5C}"/>
              </a:ext>
            </a:extLst>
          </p:cNvPr>
          <p:cNvPicPr>
            <a:picLocks noChangeAspect="1"/>
          </p:cNvPicPr>
          <p:nvPr/>
        </p:nvPicPr>
        <p:blipFill>
          <a:blip r:embed="rId10"/>
          <a:stretch>
            <a:fillRect/>
          </a:stretch>
        </p:blipFill>
        <p:spPr>
          <a:xfrm>
            <a:off x="6577919" y="2996346"/>
            <a:ext cx="453166" cy="453166"/>
          </a:xfrm>
          <a:prstGeom prst="rect">
            <a:avLst/>
          </a:prstGeom>
        </p:spPr>
      </p:pic>
    </p:spTree>
    <p:extLst>
      <p:ext uri="{BB962C8B-B14F-4D97-AF65-F5344CB8AC3E}">
        <p14:creationId xmlns:p14="http://schemas.microsoft.com/office/powerpoint/2010/main" val="4208479371"/>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Black Template">
  <a:themeElements>
    <a:clrScheme name="Dark Palette">
      <a:dk1>
        <a:srgbClr val="000000"/>
      </a:dk1>
      <a:lt1>
        <a:srgbClr val="FFFFFF"/>
      </a:lt1>
      <a:dk2>
        <a:srgbClr val="B81969"/>
      </a:dk2>
      <a:lt2>
        <a:srgbClr val="FF99CC"/>
      </a:lt2>
      <a:accent1>
        <a:srgbClr val="D58EC6"/>
      </a:accent1>
      <a:accent2>
        <a:srgbClr val="AA82C0"/>
      </a:accent2>
      <a:accent3>
        <a:srgbClr val="8077BA"/>
      </a:accent3>
      <a:accent4>
        <a:srgbClr val="556BB3"/>
      </a:accent4>
      <a:accent5>
        <a:srgbClr val="2A60AE"/>
      </a:accent5>
      <a:accent6>
        <a:srgbClr val="0054A8"/>
      </a:accent6>
      <a:hlink>
        <a:srgbClr val="FFD478"/>
      </a:hlink>
      <a:folHlink>
        <a:srgbClr val="A98D5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3" id="{130B3E11-869E-4D4F-9CEC-D1D3167989CF}" vid="{48868CC1-5D3F-6341-A904-BB886260A641}"/>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0E6985DE54904FB41E4E98AB04A05B" ma:contentTypeVersion="43" ma:contentTypeDescription="Create a new document." ma:contentTypeScope="" ma:versionID="0bf8e607ebc49ee8394b1a3c5696555d">
  <xsd:schema xmlns:xsd="http://www.w3.org/2001/XMLSchema" xmlns:xs="http://www.w3.org/2001/XMLSchema" xmlns:p="http://schemas.microsoft.com/office/2006/metadata/properties" xmlns:ns1="http://schemas.microsoft.com/sharepoint/v3" xmlns:ns2="e6c71c9b-bdfe-4d3c-9307-fa9eff879f6c" xmlns:ns3="230e9df3-be65-4c73-a93b-d1236ebd677e" xmlns:ns4="60b9ace6-989f-418b-a0ba-b85e7057eb47" targetNamespace="http://schemas.microsoft.com/office/2006/metadata/properties" ma:root="true" ma:fieldsID="c9f8d1a845cdd59fc246249cb44686fb" ns1:_="" ns2:_="" ns3:_="" ns4:_="">
    <xsd:import namespace="http://schemas.microsoft.com/sharepoint/v3"/>
    <xsd:import namespace="e6c71c9b-bdfe-4d3c-9307-fa9eff879f6c"/>
    <xsd:import namespace="230e9df3-be65-4c73-a93b-d1236ebd677e"/>
    <xsd:import namespace="60b9ace6-989f-418b-a0ba-b85e7057eb47"/>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Featured" minOccurs="0"/>
                <xsd:element ref="ns2:MediaLengthInSeconds" minOccurs="0"/>
                <xsd:element ref="ns2:MediaServiceGenerationTime" minOccurs="0"/>
                <xsd:element ref="ns2:MediaServiceEventHashCode" minOccurs="0"/>
                <xsd:element ref="ns2:lcf76f155ced4ddcb4097134ff3c332f" minOccurs="0"/>
                <xsd:element ref="ns3:TaxCatchAll" minOccurs="0"/>
                <xsd:element ref="ns4:SharedWithUsers" minOccurs="0"/>
                <xsd:element ref="ns4:SharedWithDetails" minOccurs="0"/>
                <xsd:element ref="ns2:MediaServiceLocation"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2"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26" nillable="true" ma:displayName="Unified Compliance Policy Properties" ma:hidden="true" ma:internalName="_ip_UnifiedCompliancePolicyProperties">
      <xsd:simpleType>
        <xsd:restriction base="dms:Note"/>
      </xsd:simpleType>
    </xsd:element>
    <xsd:element name="_ip_UnifiedCompliancePolicyUIAction" ma:index="2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6c71c9b-bdfe-4d3c-9307-fa9eff879f6c"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6" nillable="true" ma:displayName="MediaServiceDateTaken" ma:hidden="true" ma:internalName="MediaServiceDateTaken" ma:readOnly="true">
      <xsd:simpleType>
        <xsd:restriction base="dms:Text"/>
      </xsd:simpleType>
    </xsd:element>
    <xsd:element name="MediaServiceAutoKeyPoints" ma:index="7" nillable="true" ma:displayName="MediaServiceAutoKeyPoints" ma:hidden="true" ma:internalName="MediaServiceAutoKeyPoints" ma:readOnly="true">
      <xsd:simpleType>
        <xsd:restriction base="dms:Note"/>
      </xsd:simpleType>
    </xsd:element>
    <xsd:element name="MediaServiceKeyPoints" ma:index="8" nillable="true" ma:displayName="KeyPoints" ma:internalName="MediaServiceKeyPoints" ma:readOnly="true">
      <xsd:simpleType>
        <xsd:restriction base="dms:Note">
          <xsd:maxLength value="255"/>
        </xsd:restriction>
      </xsd:simpleType>
    </xsd:element>
    <xsd:element name="MediaServiceOCR" ma:index="9" nillable="true" ma:displayName="Extracted Text" ma:description="" ma:internalName="MediaServiceOCR" ma:readOnly="true">
      <xsd:simpleType>
        <xsd:restriction base="dms:Note">
          <xsd:maxLength value="255"/>
        </xsd:restriction>
      </xsd:simpleType>
    </xsd:element>
    <xsd:element name="Featured" ma:index="10" nillable="true" ma:displayName="Featured" ma:default="0" ma:internalName="Featured">
      <xsd:simpleType>
        <xsd:restriction base="dms:Boolean"/>
      </xsd:simpleType>
    </xsd:element>
    <xsd:element name="MediaLengthInSeconds" ma:index="11" nillable="true" ma:displayName="Length (seconds)"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ternalName="MediaServiceLocation"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747a3378-3707-4e39-aff2-b96171055d3d}" ma:internalName="TaxCatchAll" ma:showField="CatchAllData" ma:web="60b9ace6-989f-418b-a0ba-b85e7057eb4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0b9ace6-989f-418b-a0ba-b85e7057eb47" elementFormDefault="qualified">
    <xsd:import namespace="http://schemas.microsoft.com/office/2006/documentManagement/types"/>
    <xsd:import namespace="http://schemas.microsoft.com/office/infopath/2007/PartnerControls"/>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lcf76f155ced4ddcb4097134ff3c332f xmlns="e6c71c9b-bdfe-4d3c-9307-fa9eff879f6c">
      <Terms xmlns="http://schemas.microsoft.com/office/infopath/2007/PartnerControls"/>
    </lcf76f155ced4ddcb4097134ff3c332f>
    <PublishingStartDate xmlns="http://schemas.microsoft.com/sharepoint/v3" xsi:nil="true"/>
    <Featured xmlns="e6c71c9b-bdfe-4d3c-9307-fa9eff879f6c">false</Featured>
    <TaxCatchAll xmlns="230e9df3-be65-4c73-a93b-d1236ebd677e" xsi:nil="true"/>
    <SharedWithUsers xmlns="60b9ace6-989f-418b-a0ba-b85e7057eb47">
      <UserInfo>
        <DisplayName>Kurt Schenk</DisplayName>
        <AccountId>5997</AccountId>
        <AccountType/>
      </UserInfo>
    </SharedWithUsers>
  </documentManagement>
</p:properties>
</file>

<file path=customXml/itemProps1.xml><?xml version="1.0" encoding="utf-8"?>
<ds:datastoreItem xmlns:ds="http://schemas.openxmlformats.org/officeDocument/2006/customXml" ds:itemID="{40745B0B-B810-465B-9DC5-38FF1ED4B398}">
  <ds:schemaRefs>
    <ds:schemaRef ds:uri="230e9df3-be65-4c73-a93b-d1236ebd677e"/>
    <ds:schemaRef ds:uri="60b9ace6-989f-418b-a0ba-b85e7057eb47"/>
    <ds:schemaRef ds:uri="e6c71c9b-bdfe-4d3c-9307-fa9eff879f6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8B33C35-35A6-4352-AD6E-1F1702E49C95}">
  <ds:schemaRefs>
    <ds:schemaRef ds:uri="http://schemas.microsoft.com/sharepoint/v3/contenttype/forms"/>
  </ds:schemaRefs>
</ds:datastoreItem>
</file>

<file path=customXml/itemProps3.xml><?xml version="1.0" encoding="utf-8"?>
<ds:datastoreItem xmlns:ds="http://schemas.openxmlformats.org/officeDocument/2006/customXml" ds:itemID="{E6443818-2D7A-4DD1-88B5-21561C930821}">
  <ds:schemaRefs>
    <ds:schemaRef ds:uri="http://purl.org/dc/elements/1.1/"/>
    <ds:schemaRef ds:uri="e6c71c9b-bdfe-4d3c-9307-fa9eff879f6c"/>
    <ds:schemaRef ds:uri="http://schemas.microsoft.com/sharepoint/v3"/>
    <ds:schemaRef ds:uri="230e9df3-be65-4c73-a93b-d1236ebd677e"/>
    <ds:schemaRef ds:uri="http://schemas.microsoft.com/office/2006/documentManagement/types"/>
    <ds:schemaRef ds:uri="http://schemas.microsoft.com/office/2006/metadata/properties"/>
    <ds:schemaRef ds:uri="60b9ace6-989f-418b-a0ba-b85e7057eb47"/>
    <ds:schemaRef ds:uri="http://schemas.microsoft.com/office/infopath/2007/PartnerControls"/>
    <ds:schemaRef ds:uri="http://schemas.openxmlformats.org/package/2006/metadata/core-properties"/>
    <ds:schemaRef ds:uri="http://www.w3.org/XML/1998/namespace"/>
    <ds:schemaRef ds:uri="http://purl.org/dc/dcmityp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398</TotalTime>
  <Words>951</Words>
  <Application>Microsoft Office PowerPoint</Application>
  <PresentationFormat>Widescreen</PresentationFormat>
  <Paragraphs>187</Paragraphs>
  <Slides>16</Slides>
  <Notes>2</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16</vt:i4>
      </vt:variant>
    </vt:vector>
  </HeadingPairs>
  <TitlesOfParts>
    <vt:vector size="32" baseType="lpstr">
      <vt:lpstr>Aptos</vt:lpstr>
      <vt:lpstr>Aptos Display</vt:lpstr>
      <vt:lpstr>Aptos_MSFontService</vt:lpstr>
      <vt:lpstr>Arial</vt:lpstr>
      <vt:lpstr>Calibri</vt:lpstr>
      <vt:lpstr>Consolas</vt:lpstr>
      <vt:lpstr>Gill Sans MT</vt:lpstr>
      <vt:lpstr>Segoe UI</vt:lpstr>
      <vt:lpstr>Segoe UI Light</vt:lpstr>
      <vt:lpstr>Segoe UI Semibold</vt:lpstr>
      <vt:lpstr>Segoe UI Variable Display Semibold</vt:lpstr>
      <vt:lpstr>Wingdings</vt:lpstr>
      <vt:lpstr>White Template</vt:lpstr>
      <vt:lpstr>1_Black Template</vt:lpstr>
      <vt:lpstr>Gallery</vt:lpstr>
      <vt:lpstr>Office Theme</vt:lpstr>
      <vt:lpstr>Semantic Kernel </vt:lpstr>
      <vt:lpstr>What is Semantic Kernel?</vt:lpstr>
      <vt:lpstr>A bridge between LLMs and your code</vt:lpstr>
      <vt:lpstr>PowerPoint Presentation</vt:lpstr>
      <vt:lpstr>PowerPoint Presentation</vt:lpstr>
      <vt:lpstr>Why Should MSFT Own an AI Orchestrator?</vt:lpstr>
      <vt:lpstr>Plugins &amp;</vt:lpstr>
      <vt:lpstr>Plugins</vt:lpstr>
      <vt:lpstr>Semantic or native?</vt:lpstr>
      <vt:lpstr>Planners</vt:lpstr>
      <vt:lpstr>Handlebars or stepwise?</vt:lpstr>
      <vt:lpstr>Personas</vt:lpstr>
      <vt:lpstr>Managing personas</vt:lpstr>
      <vt:lpstr>Memories</vt:lpstr>
      <vt:lpstr>Prompts</vt:lpstr>
      <vt:lpstr>Semantic Kernel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Kernel</dc:title>
  <dc:creator>Tim Laverty (HE/HIM)</dc:creator>
  <cp:lastModifiedBy>Pranab Paul</cp:lastModifiedBy>
  <cp:revision>5</cp:revision>
  <dcterms:created xsi:type="dcterms:W3CDTF">2023-04-12T23:18:56Z</dcterms:created>
  <dcterms:modified xsi:type="dcterms:W3CDTF">2025-04-21T14:15:11Z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0x010100580E6985DE54904FB41E4E98AB04A05B</vt:lpwstr>
  </property>
  <property fmtid="{D5CDD505-2E9C-101B-9397-08002B2CF9AE}" pid="3" name="MediaServiceImageTags">
    <vt:lpwstr/>
  </property>
  <property fmtid="{D5CDD505-2E9C-101B-9397-08002B2CF9AE}" pid="4" name="ClassificationContentMarkingFooterLocations">
    <vt:lpwstr>White Template:6\1_Black Template:5\TimboPowerpointTheme:5</vt:lpwstr>
  </property>
  <property fmtid="{D5CDD505-2E9C-101B-9397-08002B2CF9AE}" pid="5" name="ClassificationContentMarkingFooterText">
    <vt:lpwstr>Classified as Microsoft Confidential</vt:lpwstr>
  </property>
</Properties>
</file>